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95" r:id="rId3"/>
    <p:sldId id="296" r:id="rId4"/>
    <p:sldId id="297" r:id="rId5"/>
    <p:sldId id="298" r:id="rId6"/>
    <p:sldId id="299" r:id="rId7"/>
    <p:sldId id="301" r:id="rId8"/>
    <p:sldId id="269" r:id="rId9"/>
    <p:sldId id="270" r:id="rId10"/>
    <p:sldId id="271" r:id="rId11"/>
    <p:sldId id="272" r:id="rId12"/>
    <p:sldId id="292" r:id="rId13"/>
    <p:sldId id="273" r:id="rId14"/>
    <p:sldId id="274" r:id="rId15"/>
    <p:sldId id="300" r:id="rId16"/>
    <p:sldId id="276" r:id="rId17"/>
    <p:sldId id="293" r:id="rId18"/>
    <p:sldId id="302" r:id="rId19"/>
    <p:sldId id="277" r:id="rId20"/>
    <p:sldId id="343" r:id="rId21"/>
    <p:sldId id="345" r:id="rId22"/>
    <p:sldId id="304" r:id="rId23"/>
    <p:sldId id="336" r:id="rId24"/>
    <p:sldId id="337" r:id="rId25"/>
    <p:sldId id="338" r:id="rId26"/>
    <p:sldId id="339" r:id="rId27"/>
    <p:sldId id="305" r:id="rId28"/>
    <p:sldId id="257" r:id="rId29"/>
    <p:sldId id="258" r:id="rId30"/>
    <p:sldId id="259" r:id="rId31"/>
    <p:sldId id="268" r:id="rId32"/>
    <p:sldId id="260" r:id="rId33"/>
    <p:sldId id="261" r:id="rId34"/>
    <p:sldId id="262" r:id="rId35"/>
    <p:sldId id="263" r:id="rId36"/>
    <p:sldId id="264" r:id="rId37"/>
    <p:sldId id="265" r:id="rId38"/>
    <p:sldId id="266" r:id="rId39"/>
    <p:sldId id="267" r:id="rId40"/>
    <p:sldId id="306" r:id="rId41"/>
    <p:sldId id="303" r:id="rId42"/>
    <p:sldId id="347" r:id="rId43"/>
    <p:sldId id="340" r:id="rId44"/>
    <p:sldId id="313" r:id="rId45"/>
    <p:sldId id="307" r:id="rId46"/>
    <p:sldId id="308" r:id="rId47"/>
    <p:sldId id="314" r:id="rId48"/>
    <p:sldId id="315" r:id="rId49"/>
    <p:sldId id="316" r:id="rId50"/>
    <p:sldId id="317" r:id="rId51"/>
    <p:sldId id="318" r:id="rId52"/>
    <p:sldId id="319" r:id="rId53"/>
    <p:sldId id="320" r:id="rId54"/>
    <p:sldId id="309" r:id="rId55"/>
    <p:sldId id="310" r:id="rId56"/>
    <p:sldId id="311" r:id="rId57"/>
    <p:sldId id="321" r:id="rId58"/>
    <p:sldId id="322" r:id="rId59"/>
    <p:sldId id="324" r:id="rId60"/>
    <p:sldId id="325" r:id="rId61"/>
    <p:sldId id="326" r:id="rId62"/>
    <p:sldId id="335" r:id="rId63"/>
    <p:sldId id="331" r:id="rId64"/>
    <p:sldId id="332" r:id="rId65"/>
    <p:sldId id="333" r:id="rId66"/>
    <p:sldId id="334" r:id="rId67"/>
    <p:sldId id="327" r:id="rId68"/>
    <p:sldId id="328" r:id="rId69"/>
    <p:sldId id="329" r:id="rId70"/>
    <p:sldId id="330" r:id="rId71"/>
    <p:sldId id="323" r:id="rId72"/>
    <p:sldId id="312"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83" autoAdjust="0"/>
  </p:normalViewPr>
  <p:slideViewPr>
    <p:cSldViewPr>
      <p:cViewPr varScale="1">
        <p:scale>
          <a:sx n="53" d="100"/>
          <a:sy n="53" d="100"/>
        </p:scale>
        <p:origin x="1660"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08T06:20:48.251"/>
    </inkml:context>
    <inkml:brush xml:id="br0">
      <inkml:brushProperty name="width" value="0.05292" units="cm"/>
      <inkml:brushProperty name="height" value="0.05292" units="cm"/>
      <inkml:brushProperty name="color" value="#FF0000"/>
    </inkml:brush>
  </inkml:definitions>
  <inkml:trace contextRef="#ctx0" brushRef="#br0">13882 12196 310 0,'0'0'194'0,"0"0"-106"0,0 0-19 16,0 0-39-16,0 0-5 15,0 0-6-15,0 0-2 16,-13 0-17-16,13 0-6 15,0 0-48-15,0 0-58 16,0 0-40-16,0 0 58 16,0 0 48-16,0 0 20 15,0 2-47-15,0 0-106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578C8A-1F97-4FB1-8EBF-73CA41B6F4A4}" type="datetimeFigureOut">
              <a:rPr lang="en-IN" smtClean="0"/>
              <a:t>30-06-2021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7CE08-FB8B-4043-92ED-F8C8C9005795}" type="slidenum">
              <a:rPr lang="en-IN" smtClean="0"/>
              <a:t>‹#›</a:t>
            </a:fld>
            <a:endParaRPr lang="en-IN"/>
          </a:p>
        </p:txBody>
      </p:sp>
    </p:spTree>
    <p:extLst>
      <p:ext uri="{BB962C8B-B14F-4D97-AF65-F5344CB8AC3E}">
        <p14:creationId xmlns:p14="http://schemas.microsoft.com/office/powerpoint/2010/main" val="40429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shutoshtripathi.com/2019/06/17/logistic-regression-with-an-example-in-r/"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youtube.com/watch?time_continue=67&amp;v=tnHLYnQV6bw&amp;feature=emb_logo"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shutoshtripathi.com/2019/06/17/logistic-regression-with-an-example-in-r/"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youtube.com/watch?time_continue=67&amp;v=tnHLYnQV6bw&amp;feature=emb_logo"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tata.com/support/faqs/statistics/odds-ratio-versus-odds/#:~:text=Englishwise%2C%20they%20are%20correct%3A%20it,ratio%20of%20two%20odds%20ratio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youtube.com/watch?v=8nm0G-1uJz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7CE08-FB8B-4043-92ED-F8C8C9005795}" type="slidenum">
              <a:rPr lang="en-IN" smtClean="0"/>
              <a:t>9</a:t>
            </a:fld>
            <a:endParaRPr lang="en-IN"/>
          </a:p>
        </p:txBody>
      </p:sp>
    </p:spTree>
    <p:extLst>
      <p:ext uri="{BB962C8B-B14F-4D97-AF65-F5344CB8AC3E}">
        <p14:creationId xmlns:p14="http://schemas.microsoft.com/office/powerpoint/2010/main" val="113508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https://ashutoshtripathi.com/2019/06/17/logistic-regression-with-an-example-in-r/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https://www.youtube.com/watch?time_continue=67&amp;v=tnHLYnQV6bw&amp;feature=emb_logo</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41</a:t>
            </a:fld>
            <a:endParaRPr lang="en-IN"/>
          </a:p>
        </p:txBody>
      </p:sp>
    </p:spTree>
    <p:extLst>
      <p:ext uri="{BB962C8B-B14F-4D97-AF65-F5344CB8AC3E}">
        <p14:creationId xmlns:p14="http://schemas.microsoft.com/office/powerpoint/2010/main" val="1453040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https://ashutoshtripathi.com/2019/06/17/logistic-regression-with-an-example-in-r/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https://www.youtube.com/watch?time_continue=67&amp;v=tnHLYnQV6bw&amp;feature=emb_logo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45</a:t>
            </a:fld>
            <a:endParaRPr lang="en-IN"/>
          </a:p>
        </p:txBody>
      </p:sp>
    </p:spTree>
    <p:extLst>
      <p:ext uri="{BB962C8B-B14F-4D97-AF65-F5344CB8AC3E}">
        <p14:creationId xmlns:p14="http://schemas.microsoft.com/office/powerpoint/2010/main" val="264287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61</a:t>
            </a:fld>
            <a:endParaRPr lang="en-IN"/>
          </a:p>
        </p:txBody>
      </p:sp>
    </p:spTree>
    <p:extLst>
      <p:ext uri="{BB962C8B-B14F-4D97-AF65-F5344CB8AC3E}">
        <p14:creationId xmlns:p14="http://schemas.microsoft.com/office/powerpoint/2010/main" val="2347991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See the video:</a:t>
            </a:r>
          </a:p>
          <a:p>
            <a:r>
              <a:rPr lang="en-IN" dirty="0">
                <a:hlinkClick r:id="rId4"/>
              </a:rPr>
              <a:t>https://www.youtube.com/watch?v=8nm0G-1uJzA</a:t>
            </a:r>
            <a:endParaRPr lang="en-IN" dirty="0">
              <a:hlinkClick r:id="rId3"/>
            </a:endParaRPr>
          </a:p>
          <a:p>
            <a:endParaRPr lang="en-IN" dirty="0">
              <a:hlinkClick r:id="rId3"/>
            </a:endParaRPr>
          </a:p>
          <a:p>
            <a:r>
              <a:rPr lang="en-IN" dirty="0">
                <a:hlinkClick r:id="rId3"/>
              </a:rPr>
              <a:t>https://www.stata.com/support/faqs/statistics/odds-ratio-versus-odds/#:~:text=Englishwise%2C%20they%20are%20correct%3A%20it,ratio%20of%20two%20odds%20ratios.</a:t>
            </a:r>
            <a:endParaRPr lang="en-IN" dirty="0"/>
          </a:p>
        </p:txBody>
      </p:sp>
      <p:sp>
        <p:nvSpPr>
          <p:cNvPr id="4" name="Slide Number Placeholder 3"/>
          <p:cNvSpPr>
            <a:spLocks noGrp="1"/>
          </p:cNvSpPr>
          <p:nvPr>
            <p:ph type="sldNum" sz="quarter" idx="5"/>
          </p:nvPr>
        </p:nvSpPr>
        <p:spPr/>
        <p:txBody>
          <a:bodyPr/>
          <a:lstStyle/>
          <a:p>
            <a:fld id="{3857CE08-FB8B-4043-92ED-F8C8C9005795}" type="slidenum">
              <a:rPr lang="en-IN" smtClean="0"/>
              <a:t>62</a:t>
            </a:fld>
            <a:endParaRPr lang="en-IN"/>
          </a:p>
        </p:txBody>
      </p:sp>
    </p:spTree>
    <p:extLst>
      <p:ext uri="{BB962C8B-B14F-4D97-AF65-F5344CB8AC3E}">
        <p14:creationId xmlns:p14="http://schemas.microsoft.com/office/powerpoint/2010/main" val="906533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Logistic Regression 	</a:t>
            </a:r>
          </a:p>
        </p:txBody>
      </p:sp>
      <p:sp>
        <p:nvSpPr>
          <p:cNvPr id="3" name="Subtitle 2"/>
          <p:cNvSpPr>
            <a:spLocks noGrp="1"/>
          </p:cNvSpPr>
          <p:nvPr>
            <p:ph type="subTitle" idx="1"/>
          </p:nvPr>
        </p:nvSpPr>
        <p:spPr/>
        <p:txBody>
          <a:bodyPr/>
          <a:lstStyle/>
          <a:p>
            <a:r>
              <a:rPr lang="en-IN" dirty="0"/>
              <a:t>Understanding the Formula</a:t>
            </a:r>
          </a:p>
          <a:p>
            <a:r>
              <a:rPr lang="en-IN" dirty="0"/>
              <a:t>Detailed </a:t>
            </a:r>
            <a:r>
              <a:rPr lang="en-IN" dirty="0" err="1"/>
              <a:t>Explaination</a:t>
            </a:r>
            <a:endParaRPr lang="en-IN" dirty="0"/>
          </a:p>
          <a:p>
            <a:r>
              <a:rPr lang="en-IN" dirty="0" err="1"/>
              <a:t>Arunkumar</a:t>
            </a:r>
            <a:r>
              <a:rPr lang="en-IN" dirty="0"/>
              <a:t> Nair</a:t>
            </a:r>
          </a:p>
        </p:txBody>
      </p:sp>
    </p:spTree>
    <p:extLst>
      <p:ext uri="{BB962C8B-B14F-4D97-AF65-F5344CB8AC3E}">
        <p14:creationId xmlns:p14="http://schemas.microsoft.com/office/powerpoint/2010/main" val="3058616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get the value of 0 and 1</a:t>
            </a: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4707" y="1600200"/>
            <a:ext cx="473458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223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1"/>
          </p:nvPr>
        </p:nvSpPr>
        <p:spPr/>
        <p:txBody>
          <a:bodyPr>
            <a:normAutofit/>
          </a:bodyPr>
          <a:lstStyle/>
          <a:p>
            <a:r>
              <a:rPr lang="en-IN" dirty="0"/>
              <a:t>We Apply sigmoid function on the linear regression equation to get the S-curve so that it lies between 0 and 1</a:t>
            </a:r>
          </a:p>
          <a:p>
            <a:endParaRPr lang="en-IN" dirty="0"/>
          </a:p>
          <a:p>
            <a:pPr marL="0" indent="0">
              <a:buNone/>
            </a:pPr>
            <a:r>
              <a:rPr lang="en-IN" b="1" dirty="0"/>
              <a:t>Sigmoid function:</a:t>
            </a:r>
            <a:r>
              <a:rPr lang="en-IN" b="1" i="1" dirty="0"/>
              <a:t>    p =</a:t>
            </a:r>
            <a:r>
              <a:rPr lang="en-IN" b="1" dirty="0"/>
              <a:t> 1 / 1 + e</a:t>
            </a:r>
            <a:r>
              <a:rPr lang="en-IN" b="1" baseline="30000" dirty="0"/>
              <a:t>-y</a:t>
            </a:r>
          </a:p>
          <a:p>
            <a:r>
              <a:rPr lang="en-IN" dirty="0"/>
              <a:t>A sigmoid function is a mathematical function/equation having a characteristic "S"-shaped curve or sigmoid curve. </a:t>
            </a:r>
          </a:p>
          <a:p>
            <a:endParaRPr lang="en-IN" dirty="0"/>
          </a:p>
        </p:txBody>
      </p:sp>
    </p:spTree>
    <p:extLst>
      <p:ext uri="{BB962C8B-B14F-4D97-AF65-F5344CB8AC3E}">
        <p14:creationId xmlns:p14="http://schemas.microsoft.com/office/powerpoint/2010/main" val="75140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Convert Linear to Logistics</a:t>
            </a:r>
          </a:p>
        </p:txBody>
      </p:sp>
      <p:sp>
        <p:nvSpPr>
          <p:cNvPr id="3" name="Content Placeholder 2"/>
          <p:cNvSpPr>
            <a:spLocks noGrp="1"/>
          </p:cNvSpPr>
          <p:nvPr>
            <p:ph idx="1"/>
          </p:nvPr>
        </p:nvSpPr>
        <p:spPr/>
        <p:txBody>
          <a:bodyPr/>
          <a:lstStyle/>
          <a:p>
            <a:r>
              <a:rPr lang="en-IN" dirty="0"/>
              <a:t>Linear regression equation:    </a:t>
            </a:r>
            <a:r>
              <a:rPr lang="en-IN" b="1" dirty="0"/>
              <a:t>y = </a:t>
            </a:r>
            <a:r>
              <a:rPr lang="el-GR" b="1" dirty="0"/>
              <a:t>β0 + β1</a:t>
            </a:r>
            <a:r>
              <a:rPr lang="en-IN" b="1" dirty="0"/>
              <a:t>X1 + </a:t>
            </a:r>
            <a:r>
              <a:rPr lang="el-GR" b="1" dirty="0"/>
              <a:t>β2</a:t>
            </a:r>
            <a:r>
              <a:rPr lang="en-IN" b="1" dirty="0"/>
              <a:t>X2 …. + </a:t>
            </a:r>
            <a:r>
              <a:rPr lang="el-GR" b="1" dirty="0"/>
              <a:t>β</a:t>
            </a:r>
            <a:r>
              <a:rPr lang="en-IN" b="1" dirty="0" err="1"/>
              <a:t>nXn</a:t>
            </a:r>
            <a:endParaRPr lang="en-IN" dirty="0"/>
          </a:p>
          <a:p>
            <a:r>
              <a:rPr lang="en-IN" dirty="0"/>
              <a:t>Sigmoid function:</a:t>
            </a:r>
            <a:r>
              <a:rPr lang="en-IN" b="1" i="1" dirty="0"/>
              <a:t>    p =</a:t>
            </a:r>
            <a:r>
              <a:rPr lang="en-IN" dirty="0"/>
              <a:t> </a:t>
            </a:r>
            <a:r>
              <a:rPr lang="en-IN" b="1" dirty="0"/>
              <a:t>1 / 1 + e</a:t>
            </a:r>
            <a:r>
              <a:rPr lang="en-IN" b="1" baseline="30000" dirty="0"/>
              <a:t>-y</a:t>
            </a:r>
          </a:p>
          <a:p>
            <a:pPr marL="0" indent="0">
              <a:buNone/>
            </a:pPr>
            <a:r>
              <a:rPr lang="en-IN" dirty="0"/>
              <a:t>	 y is replaced</a:t>
            </a:r>
          </a:p>
          <a:p>
            <a:r>
              <a:rPr lang="en-IN" dirty="0"/>
              <a:t>Logistic Regression equation:  </a:t>
            </a:r>
            <a:r>
              <a:rPr lang="en-IN" b="1" i="1" dirty="0"/>
              <a:t>p =</a:t>
            </a:r>
            <a:r>
              <a:rPr lang="en-IN" dirty="0"/>
              <a:t> </a:t>
            </a:r>
            <a:r>
              <a:rPr lang="en-IN" b="1" dirty="0"/>
              <a:t>1 / 1 + e</a:t>
            </a:r>
            <a:r>
              <a:rPr lang="en-IN" b="1" baseline="30000" dirty="0"/>
              <a:t>-(</a:t>
            </a:r>
            <a:r>
              <a:rPr lang="el-GR" b="1" baseline="30000" dirty="0"/>
              <a:t>β0 + β1</a:t>
            </a:r>
            <a:r>
              <a:rPr lang="en-IN" b="1" baseline="30000" dirty="0"/>
              <a:t>X1 + </a:t>
            </a:r>
            <a:r>
              <a:rPr lang="el-GR" b="1" baseline="30000" dirty="0"/>
              <a:t>β2</a:t>
            </a:r>
            <a:r>
              <a:rPr lang="en-IN" b="1" baseline="30000" dirty="0"/>
              <a:t>X2 …. + </a:t>
            </a:r>
            <a:r>
              <a:rPr lang="el-GR" b="1" baseline="30000" dirty="0"/>
              <a:t>β</a:t>
            </a:r>
            <a:r>
              <a:rPr lang="en-IN" b="1" baseline="30000" dirty="0" err="1"/>
              <a:t>nXn</a:t>
            </a:r>
            <a:r>
              <a:rPr lang="en-IN" b="1" baseline="30000" dirty="0"/>
              <a:t>)</a:t>
            </a:r>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5048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6248400" y="2133600"/>
            <a:ext cx="152400" cy="609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84900" y="3171825"/>
            <a:ext cx="1447800" cy="7905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445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 S-curve</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270" y="2125671"/>
            <a:ext cx="7797460" cy="347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2011BA6-C710-49A1-8C7E-913CBA1D7DC4}"/>
                  </a:ext>
                </a:extLst>
              </p14:cNvPr>
              <p14:cNvContentPartPr/>
              <p14:nvPr/>
            </p14:nvContentPartPr>
            <p14:xfrm>
              <a:off x="4992840" y="4390560"/>
              <a:ext cx="5040" cy="1800"/>
            </p14:xfrm>
          </p:contentPart>
        </mc:Choice>
        <mc:Fallback xmlns="">
          <p:pic>
            <p:nvPicPr>
              <p:cNvPr id="3" name="Ink 2">
                <a:extLst>
                  <a:ext uri="{FF2B5EF4-FFF2-40B4-BE49-F238E27FC236}">
                    <a16:creationId xmlns:a16="http://schemas.microsoft.com/office/drawing/2014/main" id="{02011BA6-C710-49A1-8C7E-913CBA1D7DC4}"/>
                  </a:ext>
                </a:extLst>
              </p:cNvPr>
              <p:cNvPicPr/>
              <p:nvPr/>
            </p:nvPicPr>
            <p:blipFill>
              <a:blip r:embed="rId4"/>
              <a:stretch>
                <a:fillRect/>
              </a:stretch>
            </p:blipFill>
            <p:spPr>
              <a:xfrm>
                <a:off x="4983480" y="4381200"/>
                <a:ext cx="23760" cy="20520"/>
              </a:xfrm>
              <a:prstGeom prst="rect">
                <a:avLst/>
              </a:prstGeom>
            </p:spPr>
          </p:pic>
        </mc:Fallback>
      </mc:AlternateContent>
    </p:spTree>
    <p:extLst>
      <p:ext uri="{BB962C8B-B14F-4D97-AF65-F5344CB8AC3E}">
        <p14:creationId xmlns:p14="http://schemas.microsoft.com/office/powerpoint/2010/main" val="2605026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a:t>
            </a:r>
          </a:p>
        </p:txBody>
      </p:sp>
      <p:sp>
        <p:nvSpPr>
          <p:cNvPr id="3" name="Content Placeholder 2"/>
          <p:cNvSpPr>
            <a:spLocks noGrp="1"/>
          </p:cNvSpPr>
          <p:nvPr>
            <p:ph idx="1"/>
          </p:nvPr>
        </p:nvSpPr>
        <p:spPr/>
        <p:txBody>
          <a:bodyPr/>
          <a:lstStyle/>
          <a:p>
            <a:r>
              <a:rPr lang="en-IN" dirty="0"/>
              <a:t>Sigmoid curve converts any value from </a:t>
            </a:r>
          </a:p>
          <a:p>
            <a:r>
              <a:rPr lang="en-IN" dirty="0"/>
              <a:t>-infinity to +infinity to </a:t>
            </a:r>
          </a:p>
        </p:txBody>
      </p:sp>
    </p:spTree>
    <p:extLst>
      <p:ext uri="{BB962C8B-B14F-4D97-AF65-F5344CB8AC3E}">
        <p14:creationId xmlns:p14="http://schemas.microsoft.com/office/powerpoint/2010/main" val="163535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2286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755900" y="5257800"/>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19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2545170" y="5762171"/>
            <a:ext cx="1013675" cy="369332"/>
          </a:xfrm>
          <a:prstGeom prst="rect">
            <a:avLst/>
          </a:prstGeom>
          <a:noFill/>
        </p:spPr>
        <p:txBody>
          <a:bodyPr wrap="none" rtlCol="0">
            <a:spAutoFit/>
          </a:bodyPr>
          <a:lstStyle/>
          <a:p>
            <a:r>
              <a:rPr lang="en-IN" dirty="0"/>
              <a:t>-  infinity</a:t>
            </a:r>
          </a:p>
        </p:txBody>
      </p:sp>
    </p:spTree>
    <p:extLst>
      <p:ext uri="{BB962C8B-B14F-4D97-AF65-F5344CB8AC3E}">
        <p14:creationId xmlns:p14="http://schemas.microsoft.com/office/powerpoint/2010/main" val="270451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641" t="19792" b="17708"/>
          <a:stretch/>
        </p:blipFill>
        <p:spPr bwMode="auto">
          <a:xfrm>
            <a:off x="457200" y="2169273"/>
            <a:ext cx="8229600" cy="3387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IN" dirty="0"/>
              <a:t>Probability values for the answers</a:t>
            </a:r>
          </a:p>
        </p:txBody>
      </p:sp>
      <p:sp>
        <p:nvSpPr>
          <p:cNvPr id="4" name="TextBox 3"/>
          <p:cNvSpPr txBox="1"/>
          <p:nvPr/>
        </p:nvSpPr>
        <p:spPr>
          <a:xfrm>
            <a:off x="9144000" y="1447800"/>
            <a:ext cx="2129109" cy="369332"/>
          </a:xfrm>
          <a:prstGeom prst="rect">
            <a:avLst/>
          </a:prstGeom>
          <a:noFill/>
        </p:spPr>
        <p:txBody>
          <a:bodyPr wrap="none" rtlCol="0">
            <a:spAutoFit/>
          </a:bodyPr>
          <a:lstStyle/>
          <a:p>
            <a:r>
              <a:rPr lang="en-IN" dirty="0"/>
              <a:t>The Threshold value </a:t>
            </a:r>
          </a:p>
        </p:txBody>
      </p:sp>
      <p:sp>
        <p:nvSpPr>
          <p:cNvPr id="5" name="TextBox 4"/>
          <p:cNvSpPr txBox="1"/>
          <p:nvPr/>
        </p:nvSpPr>
        <p:spPr>
          <a:xfrm>
            <a:off x="2971800" y="2590800"/>
            <a:ext cx="1426673" cy="369332"/>
          </a:xfrm>
          <a:prstGeom prst="rect">
            <a:avLst/>
          </a:prstGeom>
          <a:noFill/>
        </p:spPr>
        <p:txBody>
          <a:bodyPr wrap="none" rtlCol="0">
            <a:spAutoFit/>
          </a:bodyPr>
          <a:lstStyle/>
          <a:p>
            <a:r>
              <a:rPr lang="en-IN" dirty="0"/>
              <a:t>.8 becomes 1</a:t>
            </a:r>
          </a:p>
        </p:txBody>
      </p:sp>
      <p:sp>
        <p:nvSpPr>
          <p:cNvPr id="7" name="TextBox 6"/>
          <p:cNvSpPr txBox="1"/>
          <p:nvPr/>
        </p:nvSpPr>
        <p:spPr>
          <a:xfrm>
            <a:off x="2971800" y="5029200"/>
            <a:ext cx="1426673" cy="369332"/>
          </a:xfrm>
          <a:prstGeom prst="rect">
            <a:avLst/>
          </a:prstGeom>
          <a:noFill/>
        </p:spPr>
        <p:txBody>
          <a:bodyPr wrap="none" rtlCol="0">
            <a:spAutoFit/>
          </a:bodyPr>
          <a:lstStyle/>
          <a:p>
            <a:r>
              <a:rPr lang="en-IN" dirty="0"/>
              <a:t>.2 becomes 0</a:t>
            </a:r>
          </a:p>
        </p:txBody>
      </p:sp>
    </p:spTree>
    <p:extLst>
      <p:ext uri="{BB962C8B-B14F-4D97-AF65-F5344CB8AC3E}">
        <p14:creationId xmlns:p14="http://schemas.microsoft.com/office/powerpoint/2010/main" val="1348681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Thanks</a:t>
            </a:r>
          </a:p>
        </p:txBody>
      </p:sp>
      <p:sp>
        <p:nvSpPr>
          <p:cNvPr id="5" name="Subtitle 4"/>
          <p:cNvSpPr>
            <a:spLocks noGrp="1"/>
          </p:cNvSpPr>
          <p:nvPr>
            <p:ph type="subTitle" idx="1"/>
          </p:nvPr>
        </p:nvSpPr>
        <p:spPr/>
        <p:txBody>
          <a:bodyPr/>
          <a:lstStyle/>
          <a:p>
            <a:r>
              <a:rPr lang="en-IN" dirty="0"/>
              <a:t>End</a:t>
            </a:r>
          </a:p>
        </p:txBody>
      </p:sp>
    </p:spTree>
    <p:extLst>
      <p:ext uri="{BB962C8B-B14F-4D97-AF65-F5344CB8AC3E}">
        <p14:creationId xmlns:p14="http://schemas.microsoft.com/office/powerpoint/2010/main" val="1572780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Detailing is below</a:t>
            </a:r>
          </a:p>
        </p:txBody>
      </p:sp>
      <p:sp>
        <p:nvSpPr>
          <p:cNvPr id="5" name="Subtitle 4"/>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92941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349669" y="2083582"/>
            <a:ext cx="2907847" cy="369332"/>
          </a:xfrm>
          <a:prstGeom prst="rect">
            <a:avLst/>
          </a:prstGeom>
          <a:noFill/>
        </p:spPr>
        <p:txBody>
          <a:bodyPr wrap="none" rtlCol="0">
            <a:spAutoFit/>
          </a:bodyPr>
          <a:lstStyle/>
          <a:p>
            <a:r>
              <a:rPr lang="en-IN" dirty="0"/>
              <a:t>Y value can range from – to +</a:t>
            </a:r>
          </a:p>
        </p:txBody>
      </p:sp>
    </p:spTree>
    <p:extLst>
      <p:ext uri="{BB962C8B-B14F-4D97-AF65-F5344CB8AC3E}">
        <p14:creationId xmlns:p14="http://schemas.microsoft.com/office/powerpoint/2010/main" val="3955122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Equation:</a:t>
            </a:r>
          </a:p>
        </p:txBody>
      </p:sp>
      <p:sp>
        <p:nvSpPr>
          <p:cNvPr id="3" name="Content Placeholder 2"/>
          <p:cNvSpPr>
            <a:spLocks noGrp="1"/>
          </p:cNvSpPr>
          <p:nvPr>
            <p:ph idx="1"/>
          </p:nvPr>
        </p:nvSpPr>
        <p:spPr/>
        <p:txBody>
          <a:bodyPr>
            <a:normAutofit fontScale="85000" lnSpcReduction="10000"/>
          </a:bodyPr>
          <a:lstStyle/>
          <a:p>
            <a:pPr marL="0" indent="0">
              <a:lnSpc>
                <a:spcPct val="200000"/>
              </a:lnSpc>
              <a:buNone/>
            </a:pPr>
            <a:r>
              <a:rPr lang="en-IN" sz="2400" dirty="0"/>
              <a:t>The underlying algorithm of Maximum Likelihood Estimation (MLE) determines the regression coefficient for the model that accurately predicts the probability of the binary dependent variable. The algorithm stops when the convergence criterion is met or maximum number of iterations are reached. Since the probability of any event lies between 0 and 1 (or 0% to 100%), when we plot the probability of dependent variable by independent factors, it will demonstrate an ‘S’ shape curve.</a:t>
            </a:r>
          </a:p>
        </p:txBody>
      </p:sp>
    </p:spTree>
    <p:extLst>
      <p:ext uri="{BB962C8B-B14F-4D97-AF65-F5344CB8AC3E}">
        <p14:creationId xmlns:p14="http://schemas.microsoft.com/office/powerpoint/2010/main" val="828149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BD8A-4F86-403B-9B18-DD9C8A4A654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691EDE-5E54-46F6-AC14-6E3045206B0E}"/>
              </a:ext>
            </a:extLst>
          </p:cNvPr>
          <p:cNvSpPr>
            <a:spLocks noGrp="1"/>
          </p:cNvSpPr>
          <p:nvPr>
            <p:ph idx="1"/>
          </p:nvPr>
        </p:nvSpPr>
        <p:spPr/>
        <p:txBody>
          <a:bodyPr/>
          <a:lstStyle/>
          <a:p>
            <a:endParaRPr lang="en-IN"/>
          </a:p>
        </p:txBody>
      </p:sp>
      <p:pic>
        <p:nvPicPr>
          <p:cNvPr id="4" name="Picture 2">
            <a:extLst>
              <a:ext uri="{FF2B5EF4-FFF2-40B4-BE49-F238E27FC236}">
                <a16:creationId xmlns:a16="http://schemas.microsoft.com/office/drawing/2014/main" id="{DDA292CA-3EB1-4A34-942B-9581ADBA3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795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FA84C-C650-4B87-8BA4-CA7DBFE07D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5E0C7C-5BA8-41E4-94ED-AEF0D1A247AC}"/>
              </a:ext>
            </a:extLst>
          </p:cNvPr>
          <p:cNvSpPr>
            <a:spLocks noGrp="1"/>
          </p:cNvSpPr>
          <p:nvPr>
            <p:ph idx="1"/>
          </p:nvPr>
        </p:nvSpPr>
        <p:spPr/>
        <p:txBody>
          <a:bodyPr/>
          <a:lstStyle/>
          <a:p>
            <a:endParaRPr lang="en-IN"/>
          </a:p>
        </p:txBody>
      </p:sp>
      <p:pic>
        <p:nvPicPr>
          <p:cNvPr id="4" name="Picture 2">
            <a:extLst>
              <a:ext uri="{FF2B5EF4-FFF2-40B4-BE49-F238E27FC236}">
                <a16:creationId xmlns:a16="http://schemas.microsoft.com/office/drawing/2014/main" id="{5837DA32-B0DF-4FA0-9AE4-5B1F2F4FE6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9" t="8900" r="3132" b="9893"/>
          <a:stretch/>
        </p:blipFill>
        <p:spPr bwMode="auto">
          <a:xfrm>
            <a:off x="139700" y="1383719"/>
            <a:ext cx="8915400" cy="4425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7706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New Slides</a:t>
            </a:r>
          </a:p>
        </p:txBody>
      </p:sp>
      <p:sp>
        <p:nvSpPr>
          <p:cNvPr id="5" name="Subtitle 4"/>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36239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24A4-B88F-41CC-86C6-F1C0A9C6CD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EE9B61-C68A-4E43-A46F-69D94661BF3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276507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DB5B-F237-411D-9AF1-D158453ECD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ED8676-7C6E-4B37-982A-730BB2AC513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42837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5AA0-0190-498E-974C-C1F077D284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DB4A07-F5B8-4DF3-AE01-C688838E65B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4871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2C57-D101-41A4-9560-ED76280A6F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DFFD73-149A-42FD-BA14-019ED82C805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047000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10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 Equation:</a:t>
            </a:r>
          </a:p>
        </p:txBody>
      </p:sp>
      <p:sp>
        <p:nvSpPr>
          <p:cNvPr id="3" name="Content Placeholder 2"/>
          <p:cNvSpPr>
            <a:spLocks noGrp="1"/>
          </p:cNvSpPr>
          <p:nvPr>
            <p:ph idx="1"/>
          </p:nvPr>
        </p:nvSpPr>
        <p:spPr/>
        <p:txBody>
          <a:bodyPr>
            <a:normAutofit fontScale="85000" lnSpcReduction="10000"/>
          </a:bodyPr>
          <a:lstStyle/>
          <a:p>
            <a:pPr marL="0" indent="0">
              <a:lnSpc>
                <a:spcPct val="200000"/>
              </a:lnSpc>
              <a:buNone/>
            </a:pPr>
            <a:r>
              <a:rPr lang="en-IN" sz="2400" dirty="0"/>
              <a:t>The underlying algorithm of Maximum Likelihood Estimation (MLE) determines the regression coefficient for the model that accurately predicts the probability of the binary dependent variable. The algorithm stops when the convergence criterion is met or maximum number of iterations are reached. Since the probability of any event lies between 0 and 1 (or 0% to 100%), when we plot the probability of dependent variable by independent factors, it will demonstrate an ‘S’ shape curve.</a:t>
            </a:r>
          </a:p>
        </p:txBody>
      </p:sp>
    </p:spTree>
    <p:extLst>
      <p:ext uri="{BB962C8B-B14F-4D97-AF65-F5344CB8AC3E}">
        <p14:creationId xmlns:p14="http://schemas.microsoft.com/office/powerpoint/2010/main" val="3702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Logit Transformation</a:t>
            </a:r>
          </a:p>
        </p:txBody>
      </p:sp>
      <p:sp>
        <p:nvSpPr>
          <p:cNvPr id="3" name="Content Placeholder 2"/>
          <p:cNvSpPr>
            <a:spLocks noGrp="1"/>
          </p:cNvSpPr>
          <p:nvPr>
            <p:ph idx="1"/>
          </p:nvPr>
        </p:nvSpPr>
        <p:spPr/>
        <p:txBody>
          <a:bodyPr>
            <a:normAutofit fontScale="85000" lnSpcReduction="10000"/>
          </a:bodyPr>
          <a:lstStyle/>
          <a:p>
            <a:r>
              <a:rPr lang="en-IN" dirty="0"/>
              <a:t>Logit means Log(odds)</a:t>
            </a:r>
          </a:p>
          <a:p>
            <a:endParaRPr lang="en-IN" dirty="0"/>
          </a:p>
          <a:p>
            <a:r>
              <a:rPr lang="en-IN" dirty="0"/>
              <a:t>Logit Transformation is defined as follows-</a:t>
            </a:r>
          </a:p>
          <a:p>
            <a:pPr marL="0" indent="0">
              <a:buNone/>
            </a:pPr>
            <a:endParaRPr lang="en-IN" dirty="0"/>
          </a:p>
          <a:p>
            <a:pPr marL="0" indent="0">
              <a:buNone/>
            </a:pPr>
            <a:r>
              <a:rPr lang="en-IN" dirty="0"/>
              <a:t>Logit = Log (p/1-p) = log (probability of event happening/probability of event not happening) = log (Odds)</a:t>
            </a:r>
          </a:p>
          <a:p>
            <a:pPr marL="0" indent="0">
              <a:buNone/>
            </a:pPr>
            <a:endParaRPr lang="en-IN" dirty="0"/>
          </a:p>
          <a:p>
            <a:pPr marL="0" indent="0">
              <a:buNone/>
            </a:pPr>
            <a:r>
              <a:rPr lang="en-IN" dirty="0"/>
              <a:t>Logistic Regression is part of a larger class of algorithms known as GLM (</a:t>
            </a:r>
            <a:r>
              <a:rPr lang="en-IN" dirty="0" err="1"/>
              <a:t>Generlized</a:t>
            </a:r>
            <a:r>
              <a:rPr lang="en-IN" dirty="0"/>
              <a:t> Linear Model)</a:t>
            </a:r>
          </a:p>
        </p:txBody>
      </p:sp>
    </p:spTree>
    <p:extLst>
      <p:ext uri="{BB962C8B-B14F-4D97-AF65-F5344CB8AC3E}">
        <p14:creationId xmlns:p14="http://schemas.microsoft.com/office/powerpoint/2010/main" val="117081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Logit Transformation</a:t>
            </a:r>
          </a:p>
        </p:txBody>
      </p:sp>
      <p:sp>
        <p:nvSpPr>
          <p:cNvPr id="3" name="Content Placeholder 2"/>
          <p:cNvSpPr>
            <a:spLocks noGrp="1"/>
          </p:cNvSpPr>
          <p:nvPr>
            <p:ph idx="1"/>
          </p:nvPr>
        </p:nvSpPr>
        <p:spPr/>
        <p:txBody>
          <a:bodyPr>
            <a:normAutofit lnSpcReduction="10000"/>
          </a:bodyPr>
          <a:lstStyle/>
          <a:p>
            <a:r>
              <a:rPr lang="en-IN" dirty="0"/>
              <a:t>Logit Transformation is defined as follows-</a:t>
            </a:r>
          </a:p>
          <a:p>
            <a:pPr marL="0" indent="0">
              <a:buNone/>
            </a:pPr>
            <a:endParaRPr lang="en-IN" dirty="0"/>
          </a:p>
          <a:p>
            <a:pPr marL="0" indent="0">
              <a:buNone/>
            </a:pPr>
            <a:r>
              <a:rPr lang="en-IN" dirty="0"/>
              <a:t>Logit = Log (p/1-p) = log (probability of event happening/probability of event not happening) = log (Odds)</a:t>
            </a:r>
          </a:p>
          <a:p>
            <a:pPr marL="0" indent="0">
              <a:buNone/>
            </a:pPr>
            <a:endParaRPr lang="en-IN" dirty="0"/>
          </a:p>
          <a:p>
            <a:pPr marL="0" indent="0">
              <a:buNone/>
            </a:pPr>
            <a:r>
              <a:rPr lang="en-IN" dirty="0"/>
              <a:t>Logistic Regression is part of a larger class of algorithms known as GLM (</a:t>
            </a:r>
            <a:r>
              <a:rPr lang="en-IN" dirty="0" err="1"/>
              <a:t>Generlized</a:t>
            </a:r>
            <a:r>
              <a:rPr lang="en-IN" dirty="0"/>
              <a:t> Linear Model)</a:t>
            </a:r>
          </a:p>
        </p:txBody>
      </p:sp>
    </p:spTree>
    <p:extLst>
      <p:ext uri="{BB962C8B-B14F-4D97-AF65-F5344CB8AC3E}">
        <p14:creationId xmlns:p14="http://schemas.microsoft.com/office/powerpoint/2010/main" val="6219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Generalized Linear Model (GLM)</a:t>
            </a:r>
          </a:p>
        </p:txBody>
      </p:sp>
      <p:sp>
        <p:nvSpPr>
          <p:cNvPr id="3" name="Content Placeholder 2"/>
          <p:cNvSpPr>
            <a:spLocks noGrp="1"/>
          </p:cNvSpPr>
          <p:nvPr>
            <p:ph idx="1"/>
          </p:nvPr>
        </p:nvSpPr>
        <p:spPr/>
        <p:txBody>
          <a:bodyPr/>
          <a:lstStyle/>
          <a:p>
            <a:r>
              <a:rPr lang="en-IN" dirty="0"/>
              <a:t>Logistic Regression is part of a larger class of algorithms known as</a:t>
            </a:r>
          </a:p>
          <a:p>
            <a:r>
              <a:rPr lang="en-IN" dirty="0"/>
              <a:t>Generalized Linear Model (GLM). </a:t>
            </a:r>
          </a:p>
          <a:p>
            <a:r>
              <a:rPr lang="en-IN" dirty="0"/>
              <a:t>The fundamental equation of generalized linear model 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639" y="4419600"/>
            <a:ext cx="6859996"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553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p:txBody>
      </p:sp>
    </p:spTree>
    <p:extLst>
      <p:ext uri="{BB962C8B-B14F-4D97-AF65-F5344CB8AC3E}">
        <p14:creationId xmlns:p14="http://schemas.microsoft.com/office/powerpoint/2010/main" val="1144034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to Logistic – (a)</a:t>
            </a:r>
          </a:p>
        </p:txBody>
      </p:sp>
      <p:sp>
        <p:nvSpPr>
          <p:cNvPr id="3" name="Content Placeholder 2"/>
          <p:cNvSpPr>
            <a:spLocks noGrp="1"/>
          </p:cNvSpPr>
          <p:nvPr>
            <p:ph idx="1"/>
          </p:nvPr>
        </p:nvSpPr>
        <p:spPr/>
        <p:txBody>
          <a:bodyPr/>
          <a:lstStyle/>
          <a:p>
            <a:r>
              <a:rPr lang="en-IN" dirty="0"/>
              <a:t>To start with logistic regression, first write the simple linear regression equation with dependent variable enclosed in a link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8615038" cy="182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481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Linear Equation in Exponential Form-(b)</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14400" y="1295400"/>
            <a:ext cx="77819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38200" y="2286000"/>
            <a:ext cx="7848600" cy="4401205"/>
          </a:xfrm>
          <a:prstGeom prst="rect">
            <a:avLst/>
          </a:prstGeom>
        </p:spPr>
        <p:txBody>
          <a:bodyPr wrap="square">
            <a:spAutoFit/>
          </a:bodyPr>
          <a:lstStyle/>
          <a:p>
            <a:r>
              <a:rPr lang="en-IN" sz="4000" dirty="0"/>
              <a:t>Since probability must always be positive, we’ll put the linear equation</a:t>
            </a:r>
          </a:p>
          <a:p>
            <a:r>
              <a:rPr lang="en-IN" sz="4000" dirty="0"/>
              <a:t>in exponential form. For any value of slope and dependent variable,</a:t>
            </a:r>
          </a:p>
          <a:p>
            <a:r>
              <a:rPr lang="en-IN" sz="4000" dirty="0"/>
              <a:t>exponent of this equation will never be negative.</a:t>
            </a:r>
          </a:p>
        </p:txBody>
      </p:sp>
    </p:spTree>
    <p:extLst>
      <p:ext uri="{BB962C8B-B14F-4D97-AF65-F5344CB8AC3E}">
        <p14:creationId xmlns:p14="http://schemas.microsoft.com/office/powerpoint/2010/main" val="1145434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Probability Value has to be Less than 1-©</a:t>
            </a:r>
          </a:p>
        </p:txBody>
      </p:sp>
      <p:sp>
        <p:nvSpPr>
          <p:cNvPr id="3" name="Content Placeholder 2"/>
          <p:cNvSpPr>
            <a:spLocks noGrp="1"/>
          </p:cNvSpPr>
          <p:nvPr>
            <p:ph idx="1"/>
          </p:nvPr>
        </p:nvSpPr>
        <p:spPr/>
        <p:txBody>
          <a:bodyPr/>
          <a:lstStyle/>
          <a:p>
            <a:r>
              <a:rPr lang="en-IN" dirty="0"/>
              <a:t>To make the probability less than 1, divide p by a number greater than p. This can simply be done by: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638" y="3429000"/>
            <a:ext cx="7324725"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173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Logit Function –(d)</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813581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1000" y="2743200"/>
            <a:ext cx="7162800" cy="830997"/>
          </a:xfrm>
          <a:prstGeom prst="rect">
            <a:avLst/>
          </a:prstGeom>
          <a:noFill/>
        </p:spPr>
        <p:txBody>
          <a:bodyPr wrap="square" rtlCol="0">
            <a:spAutoFit/>
          </a:bodyPr>
          <a:lstStyle/>
          <a:p>
            <a:r>
              <a:rPr lang="en-IN" sz="2400" dirty="0"/>
              <a:t>where p is the probability of success. </a:t>
            </a:r>
          </a:p>
          <a:p>
            <a:r>
              <a:rPr lang="en-IN" sz="2400" dirty="0"/>
              <a:t>This (d) is the Logit Function</a:t>
            </a:r>
          </a:p>
        </p:txBody>
      </p:sp>
    </p:spTree>
    <p:extLst>
      <p:ext uri="{BB962C8B-B14F-4D97-AF65-F5344CB8AC3E}">
        <p14:creationId xmlns:p14="http://schemas.microsoft.com/office/powerpoint/2010/main" val="378597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a:t>
            </a:r>
          </a:p>
        </p:txBody>
      </p:sp>
      <p:sp>
        <p:nvSpPr>
          <p:cNvPr id="3" name="Content Placeholder 2"/>
          <p:cNvSpPr>
            <a:spLocks noGrp="1"/>
          </p:cNvSpPr>
          <p:nvPr>
            <p:ph idx="1"/>
          </p:nvPr>
        </p:nvSpPr>
        <p:spPr/>
        <p:txBody>
          <a:bodyPr/>
          <a:lstStyle/>
          <a:p>
            <a:pPr marL="0" indent="0">
              <a:buNone/>
            </a:pPr>
            <a:r>
              <a:rPr lang="en-IN" dirty="0"/>
              <a:t>If p is the probability of success, 1-p will be the probability of failure which can be written as:</a:t>
            </a:r>
          </a:p>
          <a:p>
            <a:pPr marL="0" indent="0">
              <a:buNone/>
            </a:pPr>
            <a:endParaRPr lang="en-IN" dirty="0"/>
          </a:p>
          <a:p>
            <a:pPr marL="0" indent="0">
              <a:buNone/>
            </a:pP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981325"/>
            <a:ext cx="51816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3846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On dividing, (d) / (e)</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010400" cy="1354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371600" y="4172634"/>
            <a:ext cx="5562600" cy="707886"/>
          </a:xfrm>
          <a:prstGeom prst="rect">
            <a:avLst/>
          </a:prstGeom>
          <a:noFill/>
        </p:spPr>
        <p:txBody>
          <a:bodyPr wrap="square" rtlCol="0">
            <a:spAutoFit/>
          </a:bodyPr>
          <a:lstStyle/>
          <a:p>
            <a:r>
              <a:rPr lang="en-IN" sz="4000" dirty="0"/>
              <a:t>On dividing, (d) / (e)</a:t>
            </a:r>
          </a:p>
        </p:txBody>
      </p:sp>
    </p:spTree>
    <p:extLst>
      <p:ext uri="{BB962C8B-B14F-4D97-AF65-F5344CB8AC3E}">
        <p14:creationId xmlns:p14="http://schemas.microsoft.com/office/powerpoint/2010/main" val="214653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Logarithmic Transformation</a:t>
            </a:r>
          </a:p>
        </p:txBody>
      </p:sp>
      <p:sp>
        <p:nvSpPr>
          <p:cNvPr id="3" name="Content Placeholder 2"/>
          <p:cNvSpPr>
            <a:spLocks noGrp="1"/>
          </p:cNvSpPr>
          <p:nvPr>
            <p:ph idx="1"/>
          </p:nvPr>
        </p:nvSpPr>
        <p:spPr/>
        <p:txBody>
          <a:bodyPr/>
          <a:lstStyle/>
          <a:p>
            <a:pPr marL="0" indent="0">
              <a:buNone/>
            </a:pPr>
            <a:r>
              <a:rPr lang="en-IN" dirty="0"/>
              <a:t>After taking log on both side, we get,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552700"/>
            <a:ext cx="20193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3276600"/>
            <a:ext cx="7571596" cy="1200329"/>
          </a:xfrm>
          <a:prstGeom prst="rect">
            <a:avLst/>
          </a:prstGeom>
          <a:noFill/>
        </p:spPr>
        <p:txBody>
          <a:bodyPr wrap="square" rtlCol="0">
            <a:spAutoFit/>
          </a:bodyPr>
          <a:lstStyle/>
          <a:p>
            <a:r>
              <a:rPr lang="en-IN" sz="2400" dirty="0"/>
              <a:t>This Equation is the link function. Logarithmic transformation on the outcome variable allows us to model a non-linear association in a linear way.</a:t>
            </a:r>
          </a:p>
        </p:txBody>
      </p:sp>
      <p:sp>
        <p:nvSpPr>
          <p:cNvPr id="5" name="TextBox 4"/>
          <p:cNvSpPr txBox="1"/>
          <p:nvPr/>
        </p:nvSpPr>
        <p:spPr>
          <a:xfrm>
            <a:off x="1981200" y="4615934"/>
            <a:ext cx="3726469" cy="369332"/>
          </a:xfrm>
          <a:prstGeom prst="rect">
            <a:avLst/>
          </a:prstGeom>
          <a:noFill/>
        </p:spPr>
        <p:txBody>
          <a:bodyPr wrap="none" rtlCol="0">
            <a:spAutoFit/>
          </a:bodyPr>
          <a:lstStyle/>
          <a:p>
            <a:r>
              <a:rPr lang="en-IN" dirty="0"/>
              <a:t>After substituting value of y, we’ll get:</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560" y="5334000"/>
            <a:ext cx="4105275"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49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Logistic Regression</a:t>
            </a:r>
          </a:p>
        </p:txBody>
      </p:sp>
      <p:sp>
        <p:nvSpPr>
          <p:cNvPr id="3" name="Content Placeholder 2"/>
          <p:cNvSpPr>
            <a:spLocks noGrp="1"/>
          </p:cNvSpPr>
          <p:nvPr>
            <p:ph idx="1"/>
          </p:nvPr>
        </p:nvSpPr>
        <p:spPr/>
        <p:txBody>
          <a:bodyPr>
            <a:normAutofit/>
          </a:bodyPr>
          <a:lstStyle/>
          <a:p>
            <a:endParaRPr lang="en-IN" dirty="0"/>
          </a:p>
          <a:p>
            <a:endParaRPr lang="en-IN" dirty="0"/>
          </a:p>
          <a:p>
            <a:pPr marL="0" indent="0">
              <a:buNone/>
            </a:pPr>
            <a:r>
              <a:rPr lang="en-IN" sz="2400" dirty="0"/>
              <a:t>This is the equation used in Logistic Regression. Here (p/1-p) is the odd ratio. Whenever the log of odd ratio is found to be positive, the probability of success is always more than 50%. A typical logistic model plot is shown below. It shows probability never goes below 0 and above 1.</a:t>
            </a:r>
          </a:p>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551709"/>
            <a:ext cx="4103687"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83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Generalized Linear Model (GLM)</a:t>
            </a:r>
          </a:p>
        </p:txBody>
      </p:sp>
      <p:sp>
        <p:nvSpPr>
          <p:cNvPr id="3" name="Content Placeholder 2"/>
          <p:cNvSpPr>
            <a:spLocks noGrp="1"/>
          </p:cNvSpPr>
          <p:nvPr>
            <p:ph idx="1"/>
          </p:nvPr>
        </p:nvSpPr>
        <p:spPr/>
        <p:txBody>
          <a:bodyPr/>
          <a:lstStyle/>
          <a:p>
            <a:r>
              <a:rPr lang="en-IN" dirty="0"/>
              <a:t>Logistic Regression is part of a larger class of algorithms known as</a:t>
            </a:r>
          </a:p>
          <a:p>
            <a:r>
              <a:rPr lang="en-IN" dirty="0"/>
              <a:t>Generalized Linear Model (GLM). </a:t>
            </a:r>
          </a:p>
          <a:p>
            <a:r>
              <a:rPr lang="en-IN" dirty="0"/>
              <a:t>The fundamental equation of generalized linear model 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639" y="4419600"/>
            <a:ext cx="6859996"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4868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88FF4-88D3-4B4F-82A6-F34A7A6FCAD6}"/>
              </a:ext>
            </a:extLst>
          </p:cNvPr>
          <p:cNvSpPr>
            <a:spLocks noGrp="1"/>
          </p:cNvSpPr>
          <p:nvPr>
            <p:ph type="ctrTitle"/>
          </p:nvPr>
        </p:nvSpPr>
        <p:spPr/>
        <p:txBody>
          <a:bodyPr/>
          <a:lstStyle/>
          <a:p>
            <a:r>
              <a:rPr lang="en-US" dirty="0"/>
              <a:t>Logistic Regression new slides</a:t>
            </a:r>
            <a:endParaRPr lang="en-IN" dirty="0"/>
          </a:p>
        </p:txBody>
      </p:sp>
      <p:sp>
        <p:nvSpPr>
          <p:cNvPr id="5" name="Subtitle 4">
            <a:extLst>
              <a:ext uri="{FF2B5EF4-FFF2-40B4-BE49-F238E27FC236}">
                <a16:creationId xmlns:a16="http://schemas.microsoft.com/office/drawing/2014/main" id="{A25B4F91-C0C7-4DF1-9240-8102D119E87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9014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8DA86A9-062E-4BE6-94AE-0788AA503F3D}"/>
              </a:ext>
            </a:extLst>
          </p:cNvPr>
          <p:cNvPicPr>
            <a:picLocks noChangeAspect="1"/>
          </p:cNvPicPr>
          <p:nvPr/>
        </p:nvPicPr>
        <p:blipFill>
          <a:blip r:embed="rId3"/>
          <a:stretch>
            <a:fillRect/>
          </a:stretch>
        </p:blipFill>
        <p:spPr>
          <a:xfrm>
            <a:off x="0" y="252578"/>
            <a:ext cx="9144000" cy="6376822"/>
          </a:xfrm>
          <a:prstGeom prst="rect">
            <a:avLst/>
          </a:prstGeom>
        </p:spPr>
      </p:pic>
    </p:spTree>
    <p:extLst>
      <p:ext uri="{BB962C8B-B14F-4D97-AF65-F5344CB8AC3E}">
        <p14:creationId xmlns:p14="http://schemas.microsoft.com/office/powerpoint/2010/main" val="3718314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C0C1B8-8654-4E63-A2B5-65931AEFCFC3}"/>
              </a:ext>
            </a:extLst>
          </p:cNvPr>
          <p:cNvPicPr>
            <a:picLocks noChangeAspect="1"/>
          </p:cNvPicPr>
          <p:nvPr/>
        </p:nvPicPr>
        <p:blipFill rotWithShape="1">
          <a:blip r:embed="rId2"/>
          <a:srcRect t="42642" r="46667" b="37044"/>
          <a:stretch/>
        </p:blipFill>
        <p:spPr>
          <a:xfrm>
            <a:off x="152400" y="304800"/>
            <a:ext cx="4876800" cy="1295400"/>
          </a:xfrm>
          <a:prstGeom prst="rect">
            <a:avLst/>
          </a:prstGeom>
        </p:spPr>
      </p:pic>
    </p:spTree>
    <p:extLst>
      <p:ext uri="{BB962C8B-B14F-4D97-AF65-F5344CB8AC3E}">
        <p14:creationId xmlns:p14="http://schemas.microsoft.com/office/powerpoint/2010/main" val="2923714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0094DE-4338-492B-B5EF-076F4D5FF386}"/>
              </a:ext>
            </a:extLst>
          </p:cNvPr>
          <p:cNvPicPr>
            <a:picLocks noChangeAspect="1"/>
          </p:cNvPicPr>
          <p:nvPr/>
        </p:nvPicPr>
        <p:blipFill>
          <a:blip r:embed="rId2"/>
          <a:stretch>
            <a:fillRect/>
          </a:stretch>
        </p:blipFill>
        <p:spPr>
          <a:xfrm>
            <a:off x="0" y="914400"/>
            <a:ext cx="9144000" cy="4981582"/>
          </a:xfrm>
          <a:prstGeom prst="rect">
            <a:avLst/>
          </a:prstGeom>
        </p:spPr>
      </p:pic>
    </p:spTree>
    <p:extLst>
      <p:ext uri="{BB962C8B-B14F-4D97-AF65-F5344CB8AC3E}">
        <p14:creationId xmlns:p14="http://schemas.microsoft.com/office/powerpoint/2010/main" val="1733759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88FF4-88D3-4B4F-82A6-F34A7A6FCAD6}"/>
              </a:ext>
            </a:extLst>
          </p:cNvPr>
          <p:cNvSpPr>
            <a:spLocks noGrp="1"/>
          </p:cNvSpPr>
          <p:nvPr>
            <p:ph type="ctrTitle"/>
          </p:nvPr>
        </p:nvSpPr>
        <p:spPr/>
        <p:txBody>
          <a:bodyPr/>
          <a:lstStyle/>
          <a:p>
            <a:r>
              <a:rPr lang="en-US" dirty="0"/>
              <a:t>Odds vs Log(odds)</a:t>
            </a:r>
            <a:endParaRPr lang="en-IN" dirty="0"/>
          </a:p>
        </p:txBody>
      </p:sp>
      <p:sp>
        <p:nvSpPr>
          <p:cNvPr id="5" name="Subtitle 4">
            <a:extLst>
              <a:ext uri="{FF2B5EF4-FFF2-40B4-BE49-F238E27FC236}">
                <a16:creationId xmlns:a16="http://schemas.microsoft.com/office/drawing/2014/main" id="{A25B4F91-C0C7-4DF1-9240-8102D119E87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0105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BDD09-4FEA-4DA1-B7B6-60613904F667}"/>
              </a:ext>
            </a:extLst>
          </p:cNvPr>
          <p:cNvPicPr>
            <a:picLocks noChangeAspect="1"/>
          </p:cNvPicPr>
          <p:nvPr/>
        </p:nvPicPr>
        <p:blipFill>
          <a:blip r:embed="rId3"/>
          <a:stretch>
            <a:fillRect/>
          </a:stretch>
        </p:blipFill>
        <p:spPr>
          <a:xfrm>
            <a:off x="0" y="1300849"/>
            <a:ext cx="9144000" cy="4256301"/>
          </a:xfrm>
          <a:prstGeom prst="rect">
            <a:avLst/>
          </a:prstGeom>
        </p:spPr>
      </p:pic>
    </p:spTree>
    <p:extLst>
      <p:ext uri="{BB962C8B-B14F-4D97-AF65-F5344CB8AC3E}">
        <p14:creationId xmlns:p14="http://schemas.microsoft.com/office/powerpoint/2010/main" val="1424729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3954E4-255B-487D-958F-C924E8458DF9}"/>
              </a:ext>
            </a:extLst>
          </p:cNvPr>
          <p:cNvPicPr>
            <a:picLocks noChangeAspect="1"/>
          </p:cNvPicPr>
          <p:nvPr/>
        </p:nvPicPr>
        <p:blipFill>
          <a:blip r:embed="rId2"/>
          <a:stretch>
            <a:fillRect/>
          </a:stretch>
        </p:blipFill>
        <p:spPr>
          <a:xfrm>
            <a:off x="0" y="2053725"/>
            <a:ext cx="9144000" cy="2750549"/>
          </a:xfrm>
          <a:prstGeom prst="rect">
            <a:avLst/>
          </a:prstGeom>
        </p:spPr>
      </p:pic>
    </p:spTree>
    <p:extLst>
      <p:ext uri="{BB962C8B-B14F-4D97-AF65-F5344CB8AC3E}">
        <p14:creationId xmlns:p14="http://schemas.microsoft.com/office/powerpoint/2010/main" val="421904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AEAD79-9C59-4AA0-9E4D-FB3727B48C79}"/>
              </a:ext>
            </a:extLst>
          </p:cNvPr>
          <p:cNvPicPr>
            <a:picLocks noChangeAspect="1"/>
          </p:cNvPicPr>
          <p:nvPr/>
        </p:nvPicPr>
        <p:blipFill>
          <a:blip r:embed="rId2"/>
          <a:stretch>
            <a:fillRect/>
          </a:stretch>
        </p:blipFill>
        <p:spPr>
          <a:xfrm>
            <a:off x="0" y="1887235"/>
            <a:ext cx="9144000" cy="3083530"/>
          </a:xfrm>
          <a:prstGeom prst="rect">
            <a:avLst/>
          </a:prstGeom>
        </p:spPr>
      </p:pic>
    </p:spTree>
    <p:extLst>
      <p:ext uri="{BB962C8B-B14F-4D97-AF65-F5344CB8AC3E}">
        <p14:creationId xmlns:p14="http://schemas.microsoft.com/office/powerpoint/2010/main" val="4177701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4239A-893F-4D1D-99DE-23C4D3291ECC}"/>
              </a:ext>
            </a:extLst>
          </p:cNvPr>
          <p:cNvPicPr>
            <a:picLocks noChangeAspect="1"/>
          </p:cNvPicPr>
          <p:nvPr/>
        </p:nvPicPr>
        <p:blipFill>
          <a:blip r:embed="rId2"/>
          <a:stretch>
            <a:fillRect/>
          </a:stretch>
        </p:blipFill>
        <p:spPr>
          <a:xfrm>
            <a:off x="0" y="1246367"/>
            <a:ext cx="9144000" cy="4365266"/>
          </a:xfrm>
          <a:prstGeom prst="rect">
            <a:avLst/>
          </a:prstGeom>
        </p:spPr>
      </p:pic>
    </p:spTree>
    <p:extLst>
      <p:ext uri="{BB962C8B-B14F-4D97-AF65-F5344CB8AC3E}">
        <p14:creationId xmlns:p14="http://schemas.microsoft.com/office/powerpoint/2010/main" val="4114963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11EB4-BD4C-416E-AE26-AD8BC855BBB8}"/>
              </a:ext>
            </a:extLst>
          </p:cNvPr>
          <p:cNvPicPr>
            <a:picLocks noChangeAspect="1"/>
          </p:cNvPicPr>
          <p:nvPr/>
        </p:nvPicPr>
        <p:blipFill>
          <a:blip r:embed="rId2"/>
          <a:stretch>
            <a:fillRect/>
          </a:stretch>
        </p:blipFill>
        <p:spPr>
          <a:xfrm>
            <a:off x="0" y="1926771"/>
            <a:ext cx="9144000" cy="3004457"/>
          </a:xfrm>
          <a:prstGeom prst="rect">
            <a:avLst/>
          </a:prstGeom>
        </p:spPr>
      </p:pic>
    </p:spTree>
    <p:extLst>
      <p:ext uri="{BB962C8B-B14F-4D97-AF65-F5344CB8AC3E}">
        <p14:creationId xmlns:p14="http://schemas.microsoft.com/office/powerpoint/2010/main" val="299877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particular magazine or</a:t>
            </a:r>
          </a:p>
          <a:p>
            <a:pPr marL="0" indent="0">
              <a:buNone/>
            </a:pPr>
            <a:r>
              <a:rPr lang="en-IN" dirty="0"/>
              <a:t>not. </a:t>
            </a:r>
          </a:p>
          <a:p>
            <a:pPr marL="0" indent="0">
              <a:buNone/>
            </a:pPr>
            <a:r>
              <a:rPr lang="en-IN" dirty="0"/>
              <a:t>As we’ve a categorical outcome variable, we’ll use logistic regression.</a:t>
            </a:r>
          </a:p>
        </p:txBody>
      </p:sp>
    </p:spTree>
    <p:extLst>
      <p:ext uri="{BB962C8B-B14F-4D97-AF65-F5344CB8AC3E}">
        <p14:creationId xmlns:p14="http://schemas.microsoft.com/office/powerpoint/2010/main" val="2157105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98172-0083-4DBE-A353-181A89ADC6CC}"/>
              </a:ext>
            </a:extLst>
          </p:cNvPr>
          <p:cNvPicPr>
            <a:picLocks noChangeAspect="1"/>
          </p:cNvPicPr>
          <p:nvPr/>
        </p:nvPicPr>
        <p:blipFill>
          <a:blip r:embed="rId2"/>
          <a:stretch>
            <a:fillRect/>
          </a:stretch>
        </p:blipFill>
        <p:spPr>
          <a:xfrm>
            <a:off x="1509712" y="1462087"/>
            <a:ext cx="6124575" cy="3933825"/>
          </a:xfrm>
          <a:prstGeom prst="rect">
            <a:avLst/>
          </a:prstGeom>
        </p:spPr>
      </p:pic>
    </p:spTree>
    <p:extLst>
      <p:ext uri="{BB962C8B-B14F-4D97-AF65-F5344CB8AC3E}">
        <p14:creationId xmlns:p14="http://schemas.microsoft.com/office/powerpoint/2010/main" val="1878902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2670C-805C-469E-AD61-0F3F25368A96}"/>
              </a:ext>
            </a:extLst>
          </p:cNvPr>
          <p:cNvPicPr>
            <a:picLocks noChangeAspect="1"/>
          </p:cNvPicPr>
          <p:nvPr/>
        </p:nvPicPr>
        <p:blipFill>
          <a:blip r:embed="rId2"/>
          <a:stretch>
            <a:fillRect/>
          </a:stretch>
        </p:blipFill>
        <p:spPr>
          <a:xfrm>
            <a:off x="1319212" y="1123950"/>
            <a:ext cx="6505575" cy="4610100"/>
          </a:xfrm>
          <a:prstGeom prst="rect">
            <a:avLst/>
          </a:prstGeom>
        </p:spPr>
      </p:pic>
    </p:spTree>
    <p:extLst>
      <p:ext uri="{BB962C8B-B14F-4D97-AF65-F5344CB8AC3E}">
        <p14:creationId xmlns:p14="http://schemas.microsoft.com/office/powerpoint/2010/main" val="4173150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C36197-56DD-4A45-8F8D-587E6D08BFC7}"/>
              </a:ext>
            </a:extLst>
          </p:cNvPr>
          <p:cNvPicPr>
            <a:picLocks noChangeAspect="1"/>
          </p:cNvPicPr>
          <p:nvPr/>
        </p:nvPicPr>
        <p:blipFill>
          <a:blip r:embed="rId2"/>
          <a:stretch>
            <a:fillRect/>
          </a:stretch>
        </p:blipFill>
        <p:spPr>
          <a:xfrm>
            <a:off x="1557337" y="1685925"/>
            <a:ext cx="6029325" cy="3486150"/>
          </a:xfrm>
          <a:prstGeom prst="rect">
            <a:avLst/>
          </a:prstGeom>
        </p:spPr>
      </p:pic>
    </p:spTree>
    <p:extLst>
      <p:ext uri="{BB962C8B-B14F-4D97-AF65-F5344CB8AC3E}">
        <p14:creationId xmlns:p14="http://schemas.microsoft.com/office/powerpoint/2010/main" val="262607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5D82-BA2D-4E07-A1FE-3B488E8A93DA}"/>
              </a:ext>
            </a:extLst>
          </p:cNvPr>
          <p:cNvPicPr>
            <a:picLocks noChangeAspect="1"/>
          </p:cNvPicPr>
          <p:nvPr/>
        </p:nvPicPr>
        <p:blipFill>
          <a:blip r:embed="rId2"/>
          <a:stretch>
            <a:fillRect/>
          </a:stretch>
        </p:blipFill>
        <p:spPr>
          <a:xfrm>
            <a:off x="1404937" y="1666875"/>
            <a:ext cx="6334125" cy="3524250"/>
          </a:xfrm>
          <a:prstGeom prst="rect">
            <a:avLst/>
          </a:prstGeom>
        </p:spPr>
      </p:pic>
    </p:spTree>
    <p:extLst>
      <p:ext uri="{BB962C8B-B14F-4D97-AF65-F5344CB8AC3E}">
        <p14:creationId xmlns:p14="http://schemas.microsoft.com/office/powerpoint/2010/main" val="3088017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DD76C1-3116-4606-9B17-8A29B91EA6A6}"/>
              </a:ext>
            </a:extLst>
          </p:cNvPr>
          <p:cNvPicPr>
            <a:picLocks noChangeAspect="1"/>
          </p:cNvPicPr>
          <p:nvPr/>
        </p:nvPicPr>
        <p:blipFill>
          <a:blip r:embed="rId2"/>
          <a:stretch>
            <a:fillRect/>
          </a:stretch>
        </p:blipFill>
        <p:spPr>
          <a:xfrm>
            <a:off x="4762" y="1281112"/>
            <a:ext cx="9134475" cy="4295775"/>
          </a:xfrm>
          <a:prstGeom prst="rect">
            <a:avLst/>
          </a:prstGeom>
        </p:spPr>
      </p:pic>
    </p:spTree>
    <p:extLst>
      <p:ext uri="{BB962C8B-B14F-4D97-AF65-F5344CB8AC3E}">
        <p14:creationId xmlns:p14="http://schemas.microsoft.com/office/powerpoint/2010/main" val="2816323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CCC21-23FA-4809-B28C-264DCA23414D}"/>
              </a:ext>
            </a:extLst>
          </p:cNvPr>
          <p:cNvPicPr>
            <a:picLocks noChangeAspect="1"/>
          </p:cNvPicPr>
          <p:nvPr/>
        </p:nvPicPr>
        <p:blipFill>
          <a:blip r:embed="rId2"/>
          <a:stretch>
            <a:fillRect/>
          </a:stretch>
        </p:blipFill>
        <p:spPr>
          <a:xfrm>
            <a:off x="123825" y="1519237"/>
            <a:ext cx="8896350" cy="3819525"/>
          </a:xfrm>
          <a:prstGeom prst="rect">
            <a:avLst/>
          </a:prstGeom>
        </p:spPr>
      </p:pic>
    </p:spTree>
    <p:extLst>
      <p:ext uri="{BB962C8B-B14F-4D97-AF65-F5344CB8AC3E}">
        <p14:creationId xmlns:p14="http://schemas.microsoft.com/office/powerpoint/2010/main" val="23823685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6AC7D-65EE-461B-9574-5E7051A75935}"/>
              </a:ext>
            </a:extLst>
          </p:cNvPr>
          <p:cNvPicPr>
            <a:picLocks noChangeAspect="1"/>
          </p:cNvPicPr>
          <p:nvPr/>
        </p:nvPicPr>
        <p:blipFill>
          <a:blip r:embed="rId2"/>
          <a:stretch>
            <a:fillRect/>
          </a:stretch>
        </p:blipFill>
        <p:spPr>
          <a:xfrm>
            <a:off x="200025" y="1628775"/>
            <a:ext cx="8743950" cy="3600450"/>
          </a:xfrm>
          <a:prstGeom prst="rect">
            <a:avLst/>
          </a:prstGeom>
        </p:spPr>
      </p:pic>
    </p:spTree>
    <p:extLst>
      <p:ext uri="{BB962C8B-B14F-4D97-AF65-F5344CB8AC3E}">
        <p14:creationId xmlns:p14="http://schemas.microsoft.com/office/powerpoint/2010/main" val="1745648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8D7773-43DF-4725-B51F-69F633170BC9}"/>
              </a:ext>
            </a:extLst>
          </p:cNvPr>
          <p:cNvPicPr>
            <a:picLocks noChangeAspect="1"/>
          </p:cNvPicPr>
          <p:nvPr/>
        </p:nvPicPr>
        <p:blipFill>
          <a:blip r:embed="rId2"/>
          <a:stretch>
            <a:fillRect/>
          </a:stretch>
        </p:blipFill>
        <p:spPr>
          <a:xfrm>
            <a:off x="252412" y="1557337"/>
            <a:ext cx="8639175" cy="3743325"/>
          </a:xfrm>
          <a:prstGeom prst="rect">
            <a:avLst/>
          </a:prstGeom>
        </p:spPr>
      </p:pic>
    </p:spTree>
    <p:extLst>
      <p:ext uri="{BB962C8B-B14F-4D97-AF65-F5344CB8AC3E}">
        <p14:creationId xmlns:p14="http://schemas.microsoft.com/office/powerpoint/2010/main" val="613732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AF6C8-EB67-4EDC-9DF0-AA955ADA8912}"/>
              </a:ext>
            </a:extLst>
          </p:cNvPr>
          <p:cNvPicPr>
            <a:picLocks noChangeAspect="1"/>
          </p:cNvPicPr>
          <p:nvPr/>
        </p:nvPicPr>
        <p:blipFill>
          <a:blip r:embed="rId2"/>
          <a:stretch>
            <a:fillRect/>
          </a:stretch>
        </p:blipFill>
        <p:spPr>
          <a:xfrm>
            <a:off x="66675" y="1666875"/>
            <a:ext cx="9010650" cy="3524250"/>
          </a:xfrm>
          <a:prstGeom prst="rect">
            <a:avLst/>
          </a:prstGeom>
        </p:spPr>
      </p:pic>
    </p:spTree>
    <p:extLst>
      <p:ext uri="{BB962C8B-B14F-4D97-AF65-F5344CB8AC3E}">
        <p14:creationId xmlns:p14="http://schemas.microsoft.com/office/powerpoint/2010/main" val="2331956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77F983-9816-4955-814E-C9D1320DAD46}"/>
              </a:ext>
            </a:extLst>
          </p:cNvPr>
          <p:cNvPicPr>
            <a:picLocks noChangeAspect="1"/>
          </p:cNvPicPr>
          <p:nvPr/>
        </p:nvPicPr>
        <p:blipFill>
          <a:blip r:embed="rId2"/>
          <a:stretch>
            <a:fillRect/>
          </a:stretch>
        </p:blipFill>
        <p:spPr>
          <a:xfrm>
            <a:off x="61912" y="1604962"/>
            <a:ext cx="9020175" cy="3648075"/>
          </a:xfrm>
          <a:prstGeom prst="rect">
            <a:avLst/>
          </a:prstGeom>
        </p:spPr>
      </p:pic>
    </p:spTree>
    <p:extLst>
      <p:ext uri="{BB962C8B-B14F-4D97-AF65-F5344CB8AC3E}">
        <p14:creationId xmlns:p14="http://schemas.microsoft.com/office/powerpoint/2010/main" val="94024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to Logistic – (a)</a:t>
            </a:r>
          </a:p>
        </p:txBody>
      </p:sp>
      <p:sp>
        <p:nvSpPr>
          <p:cNvPr id="3" name="Content Placeholder 2"/>
          <p:cNvSpPr>
            <a:spLocks noGrp="1"/>
          </p:cNvSpPr>
          <p:nvPr>
            <p:ph idx="1"/>
          </p:nvPr>
        </p:nvSpPr>
        <p:spPr/>
        <p:txBody>
          <a:bodyPr/>
          <a:lstStyle/>
          <a:p>
            <a:r>
              <a:rPr lang="en-IN" dirty="0"/>
              <a:t>To start with logistic regression, first write the simple linear regression equation with dependent variable enclosed in a link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8615038" cy="182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291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404E4-D83B-4D82-854A-685C33FBC099}"/>
              </a:ext>
            </a:extLst>
          </p:cNvPr>
          <p:cNvPicPr>
            <a:picLocks noChangeAspect="1"/>
          </p:cNvPicPr>
          <p:nvPr/>
        </p:nvPicPr>
        <p:blipFill>
          <a:blip r:embed="rId2"/>
          <a:stretch>
            <a:fillRect/>
          </a:stretch>
        </p:blipFill>
        <p:spPr>
          <a:xfrm>
            <a:off x="233362" y="1195387"/>
            <a:ext cx="8677275" cy="4467225"/>
          </a:xfrm>
          <a:prstGeom prst="rect">
            <a:avLst/>
          </a:prstGeom>
        </p:spPr>
      </p:pic>
    </p:spTree>
    <p:extLst>
      <p:ext uri="{BB962C8B-B14F-4D97-AF65-F5344CB8AC3E}">
        <p14:creationId xmlns:p14="http://schemas.microsoft.com/office/powerpoint/2010/main" val="802105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673522" y="35397"/>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3459330" y="88843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2497196" y="2999371"/>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1828800" y="2828835"/>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3371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3319857" y="2199264"/>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3459330" y="2568596"/>
            <a:ext cx="4231812" cy="4524315"/>
          </a:xfrm>
          <a:prstGeom prst="rect">
            <a:avLst/>
          </a:prstGeom>
          <a:noFill/>
          <a:ln>
            <a:solidFill>
              <a:schemeClr val="tx1"/>
            </a:solidFill>
          </a:ln>
        </p:spPr>
        <p:txBody>
          <a:bodyPr wrap="square" rtlCol="0">
            <a:spAutoFit/>
          </a:bodyPr>
          <a:lstStyle/>
          <a:p>
            <a:r>
              <a:rPr lang="en-IN" b="1" dirty="0">
                <a:solidFill>
                  <a:srgbClr val="FF0000"/>
                </a:solidFill>
              </a:rPr>
              <a:t>We can use the odds ratio to find the relation ship between mutated gene and cancer. If there is mutated gene is the odds higher that person will have cancer.</a:t>
            </a:r>
          </a:p>
          <a:p>
            <a:endParaRPr lang="en-IN" b="1" dirty="0">
              <a:solidFill>
                <a:srgbClr val="FF0000"/>
              </a:solidFill>
            </a:endParaRPr>
          </a:p>
          <a:p>
            <a:r>
              <a:rPr lang="en-IN" b="1" dirty="0">
                <a:solidFill>
                  <a:srgbClr val="FF0000"/>
                </a:solidFill>
              </a:rPr>
              <a:t>Given that a person has a mutated gene , that odds that they have cancer are:</a:t>
            </a:r>
          </a:p>
          <a:p>
            <a:r>
              <a:rPr lang="en-IN" b="1" dirty="0">
                <a:solidFill>
                  <a:srgbClr val="FF0000"/>
                </a:solidFill>
              </a:rPr>
              <a:t>23/117</a:t>
            </a:r>
          </a:p>
          <a:p>
            <a:r>
              <a:rPr lang="en-IN" b="1" dirty="0">
                <a:solidFill>
                  <a:srgbClr val="FF0000"/>
                </a:solidFill>
              </a:rPr>
              <a:t>Given a person does not have a mutated gene, the odds that they have cancer: </a:t>
            </a:r>
          </a:p>
          <a:p>
            <a:r>
              <a:rPr lang="en-IN" b="1" dirty="0">
                <a:solidFill>
                  <a:srgbClr val="FF0000"/>
                </a:solidFill>
              </a:rPr>
              <a:t>6/210</a:t>
            </a:r>
          </a:p>
          <a:p>
            <a:r>
              <a:rPr lang="en-IN" b="1" dirty="0">
                <a:solidFill>
                  <a:srgbClr val="FF0000"/>
                </a:solidFill>
              </a:rPr>
              <a:t>Odds Ratio is :</a:t>
            </a:r>
          </a:p>
          <a:p>
            <a:r>
              <a:rPr lang="en-IN" b="1" dirty="0">
                <a:solidFill>
                  <a:srgbClr val="FF0000"/>
                </a:solidFill>
              </a:rPr>
              <a:t>23/117//6/210 = 0.2/0.03=6.88</a:t>
            </a:r>
          </a:p>
          <a:p>
            <a:r>
              <a:rPr lang="en-IN" b="1" dirty="0">
                <a:solidFill>
                  <a:srgbClr val="FF0000"/>
                </a:solidFill>
              </a:rPr>
              <a:t>Log(odds)Ratio</a:t>
            </a:r>
          </a:p>
          <a:p>
            <a:r>
              <a:rPr lang="en-IN" b="1" dirty="0">
                <a:solidFill>
                  <a:srgbClr val="FF0000"/>
                </a:solidFill>
              </a:rPr>
              <a:t>Log (6.88) =1.93</a:t>
            </a:r>
          </a:p>
          <a:p>
            <a:endParaRPr lang="en-IN" b="1" dirty="0">
              <a:solidFill>
                <a:srgbClr val="FF0000"/>
              </a:solidFill>
            </a:endParaRPr>
          </a:p>
        </p:txBody>
      </p:sp>
    </p:spTree>
    <p:extLst>
      <p:ext uri="{BB962C8B-B14F-4D97-AF65-F5344CB8AC3E}">
        <p14:creationId xmlns:p14="http://schemas.microsoft.com/office/powerpoint/2010/main" val="2553678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rotWithShape="1">
          <a:blip r:embed="rId3"/>
          <a:srcRect t="3941" b="19424"/>
          <a:stretch/>
        </p:blipFill>
        <p:spPr>
          <a:xfrm>
            <a:off x="673522" y="44811"/>
            <a:ext cx="7017620" cy="2769894"/>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3459330" y="888431"/>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2433922" y="2814705"/>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723900" y="2814705"/>
            <a:ext cx="1633823" cy="646331"/>
          </a:xfrm>
          <a:prstGeom prst="rect">
            <a:avLst/>
          </a:prstGeom>
          <a:noFill/>
        </p:spPr>
        <p:txBody>
          <a:bodyPr wrap="square" rtlCol="0">
            <a:spAutoFit/>
          </a:bodyPr>
          <a:lstStyle/>
          <a:p>
            <a:r>
              <a:rPr lang="en-IN" dirty="0"/>
              <a:t>29 have 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3371703" y="1682347"/>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3319857" y="2199264"/>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3459330" y="2568596"/>
            <a:ext cx="4231812" cy="4524315"/>
          </a:xfrm>
          <a:prstGeom prst="rect">
            <a:avLst/>
          </a:prstGeom>
          <a:noFill/>
          <a:ln>
            <a:solidFill>
              <a:schemeClr val="tx1"/>
            </a:solidFill>
          </a:ln>
        </p:spPr>
        <p:txBody>
          <a:bodyPr wrap="square" rtlCol="0">
            <a:spAutoFit/>
          </a:bodyPr>
          <a:lstStyle/>
          <a:p>
            <a:r>
              <a:rPr lang="en-IN" b="1" dirty="0">
                <a:solidFill>
                  <a:srgbClr val="FF0000"/>
                </a:solidFill>
              </a:rPr>
              <a:t>We can use the odds ratio to find the relation ship between mutated gene and cancer. If there is mutated gene is the odds higher that person will have cancer.</a:t>
            </a:r>
          </a:p>
          <a:p>
            <a:endParaRPr lang="en-IN" b="1" dirty="0">
              <a:solidFill>
                <a:srgbClr val="FF0000"/>
              </a:solidFill>
            </a:endParaRPr>
          </a:p>
          <a:p>
            <a:r>
              <a:rPr lang="en-IN" b="1" dirty="0">
                <a:solidFill>
                  <a:srgbClr val="FF0000"/>
                </a:solidFill>
              </a:rPr>
              <a:t>Given that a person has a mutated gene , that odds that they have cancer are:</a:t>
            </a:r>
          </a:p>
          <a:p>
            <a:r>
              <a:rPr lang="en-IN" b="1" dirty="0">
                <a:solidFill>
                  <a:srgbClr val="FF0000"/>
                </a:solidFill>
              </a:rPr>
              <a:t>23/117</a:t>
            </a:r>
          </a:p>
          <a:p>
            <a:r>
              <a:rPr lang="en-IN" b="1" dirty="0">
                <a:solidFill>
                  <a:srgbClr val="FF0000"/>
                </a:solidFill>
              </a:rPr>
              <a:t>Given a person does not have a mutated gene, the odds that they have cancer: </a:t>
            </a:r>
          </a:p>
          <a:p>
            <a:r>
              <a:rPr lang="en-IN" b="1" dirty="0">
                <a:solidFill>
                  <a:srgbClr val="FF0000"/>
                </a:solidFill>
              </a:rPr>
              <a:t>6/210</a:t>
            </a:r>
          </a:p>
          <a:p>
            <a:r>
              <a:rPr lang="en-IN" b="1" dirty="0">
                <a:solidFill>
                  <a:srgbClr val="FF0000"/>
                </a:solidFill>
              </a:rPr>
              <a:t>Odds Ratio is :</a:t>
            </a:r>
          </a:p>
          <a:p>
            <a:r>
              <a:rPr lang="en-IN" b="1" dirty="0">
                <a:solidFill>
                  <a:srgbClr val="FF0000"/>
                </a:solidFill>
              </a:rPr>
              <a:t>23/117//6/210 = 0.2/0.03=6.88</a:t>
            </a:r>
          </a:p>
          <a:p>
            <a:r>
              <a:rPr lang="en-IN" b="1" dirty="0">
                <a:solidFill>
                  <a:srgbClr val="FF0000"/>
                </a:solidFill>
              </a:rPr>
              <a:t>Log(odds)Ratio</a:t>
            </a:r>
          </a:p>
          <a:p>
            <a:r>
              <a:rPr lang="en-IN" b="1" dirty="0">
                <a:solidFill>
                  <a:srgbClr val="FF0000"/>
                </a:solidFill>
              </a:rPr>
              <a:t>Log (6.88) =1.93</a:t>
            </a:r>
          </a:p>
          <a:p>
            <a:endParaRPr lang="en-IN" b="1" dirty="0">
              <a:solidFill>
                <a:srgbClr val="FF0000"/>
              </a:solidFill>
            </a:endParaRPr>
          </a:p>
        </p:txBody>
      </p:sp>
      <p:sp>
        <p:nvSpPr>
          <p:cNvPr id="6" name="TextBox 5">
            <a:extLst>
              <a:ext uri="{FF2B5EF4-FFF2-40B4-BE49-F238E27FC236}">
                <a16:creationId xmlns:a16="http://schemas.microsoft.com/office/drawing/2014/main" id="{E07B2367-A748-4AA9-AB55-F7DA8BB6B359}"/>
              </a:ext>
            </a:extLst>
          </p:cNvPr>
          <p:cNvSpPr txBox="1"/>
          <p:nvPr/>
        </p:nvSpPr>
        <p:spPr>
          <a:xfrm>
            <a:off x="317727" y="3553369"/>
            <a:ext cx="2590800" cy="3693319"/>
          </a:xfrm>
          <a:prstGeom prst="rect">
            <a:avLst/>
          </a:prstGeom>
          <a:noFill/>
        </p:spPr>
        <p:txBody>
          <a:bodyPr wrap="square" rtlCol="0">
            <a:spAutoFit/>
          </a:bodyPr>
          <a:lstStyle/>
          <a:p>
            <a:r>
              <a:rPr lang="en-IN" dirty="0"/>
              <a:t>Odds ratio </a:t>
            </a:r>
          </a:p>
          <a:p>
            <a:r>
              <a:rPr lang="en-IN" dirty="0"/>
              <a:t>and the log(odds ratio) is </a:t>
            </a:r>
          </a:p>
          <a:p>
            <a:r>
              <a:rPr lang="en-IN" dirty="0"/>
              <a:t>Like R-square.</a:t>
            </a:r>
          </a:p>
          <a:p>
            <a:r>
              <a:rPr lang="en-IN" dirty="0"/>
              <a:t>It tells us the relationship</a:t>
            </a:r>
          </a:p>
          <a:p>
            <a:r>
              <a:rPr lang="en-IN" dirty="0"/>
              <a:t>Between the mutated gene </a:t>
            </a:r>
          </a:p>
          <a:p>
            <a:r>
              <a:rPr lang="en-IN" dirty="0"/>
              <a:t>And cancer. Large values mutated genes is a good predictor of cancer. Small values the mutated Genes is not a Good Predictor of cancer.</a:t>
            </a:r>
          </a:p>
          <a:p>
            <a:endParaRPr lang="en-IN" dirty="0"/>
          </a:p>
        </p:txBody>
      </p:sp>
    </p:spTree>
    <p:extLst>
      <p:ext uri="{BB962C8B-B14F-4D97-AF65-F5344CB8AC3E}">
        <p14:creationId xmlns:p14="http://schemas.microsoft.com/office/powerpoint/2010/main" val="3444397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614362"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572000" y="2743200"/>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3048000"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2115855" y="4876800"/>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038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038600"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4423659" y="4676218"/>
            <a:ext cx="4231812" cy="923330"/>
          </a:xfrm>
          <a:prstGeom prst="rect">
            <a:avLst/>
          </a:prstGeom>
          <a:noFill/>
        </p:spPr>
        <p:txBody>
          <a:bodyPr wrap="square" rtlCol="0">
            <a:spAutoFit/>
          </a:bodyPr>
          <a:lstStyle/>
          <a:p>
            <a:r>
              <a:rPr lang="en-IN" b="1" dirty="0">
                <a:solidFill>
                  <a:srgbClr val="FF0000"/>
                </a:solidFill>
              </a:rPr>
              <a:t>Given that a person has a mutated gene , that odds that they have cancer are:</a:t>
            </a:r>
          </a:p>
          <a:p>
            <a:r>
              <a:rPr lang="en-IN" b="1" dirty="0">
                <a:solidFill>
                  <a:srgbClr val="FF0000"/>
                </a:solidFill>
              </a:rPr>
              <a:t>23/117</a:t>
            </a:r>
          </a:p>
        </p:txBody>
      </p:sp>
    </p:spTree>
    <p:extLst>
      <p:ext uri="{BB962C8B-B14F-4D97-AF65-F5344CB8AC3E}">
        <p14:creationId xmlns:p14="http://schemas.microsoft.com/office/powerpoint/2010/main" val="956058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614362"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572000" y="2743200"/>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3048000"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2115855" y="4876800"/>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038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038600"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4423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Tree>
    <p:extLst>
      <p:ext uri="{BB962C8B-B14F-4D97-AF65-F5344CB8AC3E}">
        <p14:creationId xmlns:p14="http://schemas.microsoft.com/office/powerpoint/2010/main" val="3838688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614362"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572000" y="2743200"/>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3048000"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2115855" y="4876800"/>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038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038600"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4423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Tree>
    <p:extLst>
      <p:ext uri="{BB962C8B-B14F-4D97-AF65-F5344CB8AC3E}">
        <p14:creationId xmlns:p14="http://schemas.microsoft.com/office/powerpoint/2010/main" val="3297459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68BC8C-B2E2-442D-A738-C5796B385906}"/>
              </a:ext>
            </a:extLst>
          </p:cNvPr>
          <p:cNvSpPr txBox="1"/>
          <p:nvPr/>
        </p:nvSpPr>
        <p:spPr>
          <a:xfrm>
            <a:off x="2514600" y="609600"/>
            <a:ext cx="3360022" cy="369332"/>
          </a:xfrm>
          <a:prstGeom prst="rect">
            <a:avLst/>
          </a:prstGeom>
          <a:noFill/>
        </p:spPr>
        <p:txBody>
          <a:bodyPr wrap="none" rtlCol="0">
            <a:spAutoFit/>
          </a:bodyPr>
          <a:lstStyle/>
          <a:p>
            <a:r>
              <a:rPr lang="en-IN" dirty="0"/>
              <a:t>What can we do with Odds Ratio?</a:t>
            </a:r>
          </a:p>
        </p:txBody>
      </p:sp>
      <p:pic>
        <p:nvPicPr>
          <p:cNvPr id="4" name="Picture 3">
            <a:extLst>
              <a:ext uri="{FF2B5EF4-FFF2-40B4-BE49-F238E27FC236}">
                <a16:creationId xmlns:a16="http://schemas.microsoft.com/office/drawing/2014/main" id="{5001866E-79B3-455B-AA72-99BB21085454}"/>
              </a:ext>
            </a:extLst>
          </p:cNvPr>
          <p:cNvPicPr>
            <a:picLocks noChangeAspect="1"/>
          </p:cNvPicPr>
          <p:nvPr/>
        </p:nvPicPr>
        <p:blipFill>
          <a:blip r:embed="rId2"/>
          <a:stretch>
            <a:fillRect/>
          </a:stretch>
        </p:blipFill>
        <p:spPr>
          <a:xfrm>
            <a:off x="614362" y="1390650"/>
            <a:ext cx="7915275" cy="4076700"/>
          </a:xfrm>
          <a:prstGeom prst="rect">
            <a:avLst/>
          </a:prstGeom>
        </p:spPr>
      </p:pic>
      <p:sp>
        <p:nvSpPr>
          <p:cNvPr id="5" name="TextBox 4">
            <a:extLst>
              <a:ext uri="{FF2B5EF4-FFF2-40B4-BE49-F238E27FC236}">
                <a16:creationId xmlns:a16="http://schemas.microsoft.com/office/drawing/2014/main" id="{FD5CBD47-E489-4851-B2B4-3634FC256CE6}"/>
              </a:ext>
            </a:extLst>
          </p:cNvPr>
          <p:cNvSpPr txBox="1"/>
          <p:nvPr/>
        </p:nvSpPr>
        <p:spPr>
          <a:xfrm>
            <a:off x="4572000" y="2743200"/>
            <a:ext cx="1102289" cy="646331"/>
          </a:xfrm>
          <a:prstGeom prst="rect">
            <a:avLst/>
          </a:prstGeom>
          <a:noFill/>
        </p:spPr>
        <p:txBody>
          <a:bodyPr wrap="none" rtlCol="0">
            <a:spAutoFit/>
          </a:bodyPr>
          <a:lstStyle/>
          <a:p>
            <a:r>
              <a:rPr lang="en-IN" dirty="0"/>
              <a:t>Total :356</a:t>
            </a:r>
          </a:p>
          <a:p>
            <a:endParaRPr lang="en-IN" dirty="0"/>
          </a:p>
        </p:txBody>
      </p:sp>
      <p:sp>
        <p:nvSpPr>
          <p:cNvPr id="7" name="TextBox 6">
            <a:extLst>
              <a:ext uri="{FF2B5EF4-FFF2-40B4-BE49-F238E27FC236}">
                <a16:creationId xmlns:a16="http://schemas.microsoft.com/office/drawing/2014/main" id="{7751C748-B5C9-4193-AD0D-048D532DF801}"/>
              </a:ext>
            </a:extLst>
          </p:cNvPr>
          <p:cNvSpPr txBox="1"/>
          <p:nvPr/>
        </p:nvSpPr>
        <p:spPr>
          <a:xfrm>
            <a:off x="3048000" y="4876800"/>
            <a:ext cx="822661" cy="1477328"/>
          </a:xfrm>
          <a:prstGeom prst="rect">
            <a:avLst/>
          </a:prstGeom>
          <a:noFill/>
        </p:spPr>
        <p:txBody>
          <a:bodyPr wrap="none" rtlCol="0">
            <a:spAutoFit/>
          </a:bodyPr>
          <a:lstStyle/>
          <a:p>
            <a:r>
              <a:rPr lang="en-IN" dirty="0"/>
              <a:t>327</a:t>
            </a:r>
          </a:p>
          <a:p>
            <a:r>
              <a:rPr lang="en-IN" dirty="0"/>
              <a:t>Do not</a:t>
            </a:r>
          </a:p>
          <a:p>
            <a:r>
              <a:rPr lang="en-IN" dirty="0"/>
              <a:t>have </a:t>
            </a:r>
          </a:p>
          <a:p>
            <a:r>
              <a:rPr lang="en-IN" dirty="0"/>
              <a:t>cancer</a:t>
            </a:r>
          </a:p>
          <a:p>
            <a:endParaRPr lang="en-IN" dirty="0"/>
          </a:p>
        </p:txBody>
      </p:sp>
      <p:sp>
        <p:nvSpPr>
          <p:cNvPr id="9" name="TextBox 8">
            <a:extLst>
              <a:ext uri="{FF2B5EF4-FFF2-40B4-BE49-F238E27FC236}">
                <a16:creationId xmlns:a16="http://schemas.microsoft.com/office/drawing/2014/main" id="{5340245C-AD2F-4079-96E9-8D071754D7DD}"/>
              </a:ext>
            </a:extLst>
          </p:cNvPr>
          <p:cNvSpPr txBox="1"/>
          <p:nvPr/>
        </p:nvSpPr>
        <p:spPr>
          <a:xfrm>
            <a:off x="2115855" y="4876800"/>
            <a:ext cx="806311" cy="1200329"/>
          </a:xfrm>
          <a:prstGeom prst="rect">
            <a:avLst/>
          </a:prstGeom>
          <a:noFill/>
        </p:spPr>
        <p:txBody>
          <a:bodyPr wrap="none" rtlCol="0">
            <a:spAutoFit/>
          </a:bodyPr>
          <a:lstStyle/>
          <a:p>
            <a:r>
              <a:rPr lang="en-IN" dirty="0"/>
              <a:t>29 </a:t>
            </a:r>
          </a:p>
          <a:p>
            <a:r>
              <a:rPr lang="en-IN" dirty="0"/>
              <a:t>have </a:t>
            </a:r>
          </a:p>
          <a:p>
            <a:r>
              <a:rPr lang="en-IN" dirty="0"/>
              <a:t>cancer</a:t>
            </a:r>
          </a:p>
          <a:p>
            <a:endParaRPr lang="en-IN" dirty="0"/>
          </a:p>
        </p:txBody>
      </p:sp>
      <p:sp>
        <p:nvSpPr>
          <p:cNvPr id="11" name="TextBox 10">
            <a:extLst>
              <a:ext uri="{FF2B5EF4-FFF2-40B4-BE49-F238E27FC236}">
                <a16:creationId xmlns:a16="http://schemas.microsoft.com/office/drawing/2014/main" id="{ADB68E0F-9838-444A-BA7F-AC701DB9973D}"/>
              </a:ext>
            </a:extLst>
          </p:cNvPr>
          <p:cNvSpPr txBox="1"/>
          <p:nvPr/>
        </p:nvSpPr>
        <p:spPr>
          <a:xfrm>
            <a:off x="4038600" y="3232756"/>
            <a:ext cx="2400594" cy="369332"/>
          </a:xfrm>
          <a:prstGeom prst="rect">
            <a:avLst/>
          </a:prstGeom>
          <a:noFill/>
        </p:spPr>
        <p:txBody>
          <a:bodyPr wrap="none" rtlCol="0">
            <a:spAutoFit/>
          </a:bodyPr>
          <a:lstStyle/>
          <a:p>
            <a:r>
              <a:rPr lang="en-IN" dirty="0"/>
              <a:t>140 have mutated gene</a:t>
            </a:r>
          </a:p>
        </p:txBody>
      </p:sp>
      <p:sp>
        <p:nvSpPr>
          <p:cNvPr id="13" name="TextBox 12">
            <a:extLst>
              <a:ext uri="{FF2B5EF4-FFF2-40B4-BE49-F238E27FC236}">
                <a16:creationId xmlns:a16="http://schemas.microsoft.com/office/drawing/2014/main" id="{B10DA131-4E29-4410-8137-FC8EA26B9607}"/>
              </a:ext>
            </a:extLst>
          </p:cNvPr>
          <p:cNvSpPr txBox="1"/>
          <p:nvPr/>
        </p:nvSpPr>
        <p:spPr>
          <a:xfrm>
            <a:off x="4038600" y="4032608"/>
            <a:ext cx="3070649" cy="369332"/>
          </a:xfrm>
          <a:prstGeom prst="rect">
            <a:avLst/>
          </a:prstGeom>
          <a:noFill/>
        </p:spPr>
        <p:txBody>
          <a:bodyPr wrap="none" rtlCol="0">
            <a:spAutoFit/>
          </a:bodyPr>
          <a:lstStyle/>
          <a:p>
            <a:r>
              <a:rPr lang="en-IN" dirty="0"/>
              <a:t>216 do not have mutated gene</a:t>
            </a:r>
          </a:p>
        </p:txBody>
      </p:sp>
      <p:sp>
        <p:nvSpPr>
          <p:cNvPr id="14" name="TextBox 13">
            <a:extLst>
              <a:ext uri="{FF2B5EF4-FFF2-40B4-BE49-F238E27FC236}">
                <a16:creationId xmlns:a16="http://schemas.microsoft.com/office/drawing/2014/main" id="{AD89C591-5CBE-4AF6-A259-784529E7E68D}"/>
              </a:ext>
            </a:extLst>
          </p:cNvPr>
          <p:cNvSpPr txBox="1"/>
          <p:nvPr/>
        </p:nvSpPr>
        <p:spPr>
          <a:xfrm>
            <a:off x="4423659" y="4676218"/>
            <a:ext cx="4231812" cy="923330"/>
          </a:xfrm>
          <a:prstGeom prst="rect">
            <a:avLst/>
          </a:prstGeom>
          <a:noFill/>
        </p:spPr>
        <p:txBody>
          <a:bodyPr wrap="square" rtlCol="0">
            <a:spAutoFit/>
          </a:bodyPr>
          <a:lstStyle/>
          <a:p>
            <a:r>
              <a:rPr lang="en-IN" b="1" dirty="0">
                <a:solidFill>
                  <a:srgbClr val="FF0000"/>
                </a:solidFill>
              </a:rPr>
              <a:t>We can use the odds ratio to find the relation ship between mutated gene and cancer </a:t>
            </a:r>
          </a:p>
        </p:txBody>
      </p:sp>
    </p:spTree>
    <p:extLst>
      <p:ext uri="{BB962C8B-B14F-4D97-AF65-F5344CB8AC3E}">
        <p14:creationId xmlns:p14="http://schemas.microsoft.com/office/powerpoint/2010/main" val="272237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616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125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1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2286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755900" y="5257800"/>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19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2545170" y="5762171"/>
            <a:ext cx="1013675" cy="369332"/>
          </a:xfrm>
          <a:prstGeom prst="rect">
            <a:avLst/>
          </a:prstGeom>
          <a:noFill/>
        </p:spPr>
        <p:txBody>
          <a:bodyPr wrap="none" rtlCol="0">
            <a:spAutoFit/>
          </a:bodyPr>
          <a:lstStyle/>
          <a:p>
            <a:r>
              <a:rPr lang="en-IN" dirty="0"/>
              <a:t>-  infinity</a:t>
            </a:r>
          </a:p>
        </p:txBody>
      </p:sp>
    </p:spTree>
    <p:extLst>
      <p:ext uri="{BB962C8B-B14F-4D97-AF65-F5344CB8AC3E}">
        <p14:creationId xmlns:p14="http://schemas.microsoft.com/office/powerpoint/2010/main" val="90995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7287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382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5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Linear regression equation:    </a:t>
            </a:r>
            <a:r>
              <a:rPr lang="en-IN" sz="3200" b="1" dirty="0"/>
              <a:t>y = </a:t>
            </a:r>
            <a:r>
              <a:rPr lang="el-GR" sz="3200" b="1" dirty="0"/>
              <a:t>β0 + β1</a:t>
            </a:r>
            <a:r>
              <a:rPr lang="en-IN" sz="3200" b="1" dirty="0"/>
              <a:t>X1 + </a:t>
            </a:r>
            <a:r>
              <a:rPr lang="el-GR" sz="3200" b="1" dirty="0"/>
              <a:t>β2</a:t>
            </a:r>
            <a:r>
              <a:rPr lang="en-IN" sz="3200" b="1" dirty="0"/>
              <a:t>X2 …. + </a:t>
            </a:r>
            <a:r>
              <a:rPr lang="el-GR" sz="3200" b="1" dirty="0"/>
              <a:t>β</a:t>
            </a:r>
            <a:r>
              <a:rPr lang="en-IN" sz="3200" b="1" dirty="0" err="1"/>
              <a:t>nXn</a:t>
            </a:r>
            <a:endParaRPr lang="en-IN" sz="3200"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41" y="1600200"/>
            <a:ext cx="788131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68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of Y – between 0 and 1</a:t>
            </a: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229600" cy="447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52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6477</TotalTime>
  <Words>1654</Words>
  <Application>Microsoft Office PowerPoint</Application>
  <PresentationFormat>On-screen Show (4:3)</PresentationFormat>
  <Paragraphs>211</Paragraphs>
  <Slides>72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72</vt:i4>
      </vt:variant>
    </vt:vector>
  </HeadingPairs>
  <TitlesOfParts>
    <vt:vector size="75" baseType="lpstr">
      <vt:lpstr>Arial</vt:lpstr>
      <vt:lpstr>Calibri</vt:lpstr>
      <vt:lpstr>Office Theme</vt:lpstr>
      <vt:lpstr>Logistic Regression  </vt:lpstr>
      <vt:lpstr>Logistic Regression Equation:</vt:lpstr>
      <vt:lpstr>Logit Transformation</vt:lpstr>
      <vt:lpstr>Generalized Linear Model (GLM)</vt:lpstr>
      <vt:lpstr>Case-Study Data</vt:lpstr>
      <vt:lpstr>Linear to Logistic – (a)</vt:lpstr>
      <vt:lpstr>Linear Regression</vt:lpstr>
      <vt:lpstr>Linear regression equation:    y = β0 + β1X1 + β2X2 …. + βnXn</vt:lpstr>
      <vt:lpstr>Value of Y – between 0 and 1</vt:lpstr>
      <vt:lpstr>How to get the value of 0 and 1</vt:lpstr>
      <vt:lpstr>How to get the value of 0 and 1? Use Sigmoid</vt:lpstr>
      <vt:lpstr>Convert Linear to Logistics</vt:lpstr>
      <vt:lpstr>Sigmoid – S-curve</vt:lpstr>
      <vt:lpstr>Sigmoid</vt:lpstr>
      <vt:lpstr>Linear Regression</vt:lpstr>
      <vt:lpstr>Probability values for the answers</vt:lpstr>
      <vt:lpstr>Thanks</vt:lpstr>
      <vt:lpstr>Detailing is below</vt:lpstr>
      <vt:lpstr>PowerPoint Presentation</vt:lpstr>
      <vt:lpstr>PowerPoint Presentation</vt:lpstr>
      <vt:lpstr>PowerPoint Presentation</vt:lpstr>
      <vt:lpstr>New Slides</vt:lpstr>
      <vt:lpstr>PowerPoint Presentation</vt:lpstr>
      <vt:lpstr>PowerPoint Presentation</vt:lpstr>
      <vt:lpstr>PowerPoint Presentation</vt:lpstr>
      <vt:lpstr>PowerPoint Presentation</vt:lpstr>
      <vt:lpstr>PowerPoint Presentation</vt:lpstr>
      <vt:lpstr>Logistic Regression Equation:</vt:lpstr>
      <vt:lpstr>Logit Transformation</vt:lpstr>
      <vt:lpstr>Generalized Linear Model (GLM)</vt:lpstr>
      <vt:lpstr>Case-Study Data</vt:lpstr>
      <vt:lpstr>Linear to Logistic – (a)</vt:lpstr>
      <vt:lpstr>Linear Equation in Exponential Form-(b)</vt:lpstr>
      <vt:lpstr>Probability Value has to be Less than 1-©</vt:lpstr>
      <vt:lpstr>Logit Function –(d)</vt:lpstr>
      <vt:lpstr>(e)</vt:lpstr>
      <vt:lpstr>On dividing, (d) / (e)</vt:lpstr>
      <vt:lpstr>Logarithmic Transformation</vt:lpstr>
      <vt:lpstr>Logistic Regression</vt:lpstr>
      <vt:lpstr>Logistic Regression new slides</vt:lpstr>
      <vt:lpstr>PowerPoint Presentation</vt:lpstr>
      <vt:lpstr>PowerPoint Presentation</vt:lpstr>
      <vt:lpstr>PowerPoint Presentation</vt:lpstr>
      <vt:lpstr>Odds vs Log(odds)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 kumar Nair</cp:lastModifiedBy>
  <cp:revision>71</cp:revision>
  <dcterms:created xsi:type="dcterms:W3CDTF">2006-08-16T00:00:00Z</dcterms:created>
  <dcterms:modified xsi:type="dcterms:W3CDTF">2021-07-01T07:02:32Z</dcterms:modified>
</cp:coreProperties>
</file>